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10287000" cx="18288000"/>
  <p:notesSz cx="10287000" cy="18288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9" roundtripDataSignature="AMtx7mjycBSZwxj83TTNT88zF+zGJOIw7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customschemas.google.com/relationships/presentationmetadata" Target="metadata"/><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Rishi</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 name="Shape 28"/>
        <p:cNvGrpSpPr/>
        <p:nvPr/>
      </p:nvGrpSpPr>
      <p:grpSpPr>
        <a:xfrm>
          <a:off x="0" y="0"/>
          <a:ext cx="0" cy="0"/>
          <a:chOff x="0" y="0"/>
          <a:chExt cx="0" cy="0"/>
        </a:xfrm>
      </p:grpSpPr>
      <p:sp>
        <p:nvSpPr>
          <p:cNvPr id="29" name="Google Shape;2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 name="Google Shape;3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Both</a:t>
            </a:r>
            <a:endParaRPr/>
          </a:p>
        </p:txBody>
      </p:sp>
      <p:sp>
        <p:nvSpPr>
          <p:cNvPr id="31" name="Google Shape;3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 name="Google Shape;5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Michael</a:t>
            </a:r>
            <a:endParaRPr/>
          </a:p>
        </p:txBody>
      </p:sp>
      <p:sp>
        <p:nvSpPr>
          <p:cNvPr id="56" name="Google Shape;5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 name="Google Shape;7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Michael</a:t>
            </a:r>
            <a:endParaRPr/>
          </a:p>
        </p:txBody>
      </p:sp>
      <p:sp>
        <p:nvSpPr>
          <p:cNvPr id="77" name="Google Shape;7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Michael</a:t>
            </a:r>
            <a:endParaRPr/>
          </a:p>
        </p:txBody>
      </p:sp>
      <p:sp>
        <p:nvSpPr>
          <p:cNvPr id="99" name="Google Shape;9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Michael</a:t>
            </a:r>
            <a:endParaRPr/>
          </a:p>
          <a:p>
            <a:pPr indent="-317500" lvl="0" marL="457200" rtl="0" algn="l">
              <a:spcBef>
                <a:spcPts val="0"/>
              </a:spcBef>
              <a:spcAft>
                <a:spcPts val="0"/>
              </a:spcAft>
              <a:buSzPts val="1400"/>
              <a:buChar char="-"/>
            </a:pPr>
            <a:r>
              <a:rPr lang="en-US"/>
              <a:t>So why bothering with this hiring scheme to get into companies?</a:t>
            </a:r>
            <a:endParaRPr/>
          </a:p>
          <a:p>
            <a:pPr indent="-317500" lvl="0" marL="457200" rtl="0" algn="l">
              <a:spcBef>
                <a:spcPts val="0"/>
              </a:spcBef>
              <a:spcAft>
                <a:spcPts val="0"/>
              </a:spcAft>
              <a:buSzPts val="1400"/>
              <a:buChar char="-"/>
            </a:pPr>
            <a:r>
              <a:rPr lang="en-US"/>
              <a:t>Most of the time it’s financial motivation</a:t>
            </a:r>
            <a:endParaRPr/>
          </a:p>
          <a:p>
            <a:pPr indent="-317500" lvl="1" marL="914400" rtl="0" algn="l">
              <a:spcBef>
                <a:spcPts val="0"/>
              </a:spcBef>
              <a:spcAft>
                <a:spcPts val="0"/>
              </a:spcAft>
              <a:buSzPts val="1400"/>
              <a:buChar char="-"/>
            </a:pPr>
            <a:r>
              <a:rPr lang="en-US"/>
              <a:t>These jobs pay a good salary and if you can do multiple at the same time you have good income</a:t>
            </a:r>
            <a:endParaRPr/>
          </a:p>
          <a:p>
            <a:pPr indent="-317500" lvl="1" marL="914400" rtl="0" algn="l">
              <a:spcBef>
                <a:spcPts val="0"/>
              </a:spcBef>
              <a:spcAft>
                <a:spcPts val="0"/>
              </a:spcAft>
              <a:buSzPts val="1400"/>
              <a:buChar char="-"/>
            </a:pPr>
            <a:r>
              <a:rPr lang="en-US"/>
              <a:t>Especially if you compare the salary difference between north america and other countries</a:t>
            </a:r>
            <a:endParaRPr/>
          </a:p>
          <a:p>
            <a:pPr indent="-317500" lvl="0" marL="457200" rtl="0" algn="l">
              <a:spcBef>
                <a:spcPts val="0"/>
              </a:spcBef>
              <a:spcAft>
                <a:spcPts val="0"/>
              </a:spcAft>
              <a:buSzPts val="1400"/>
              <a:buChar char="-"/>
            </a:pPr>
            <a:r>
              <a:rPr lang="en-US"/>
              <a:t>Once they’re inside the company, they can also gather intelligence</a:t>
            </a:r>
            <a:endParaRPr/>
          </a:p>
          <a:p>
            <a:pPr indent="-317500" lvl="1" marL="914400" rtl="0" algn="l">
              <a:spcBef>
                <a:spcPts val="0"/>
              </a:spcBef>
              <a:spcAft>
                <a:spcPts val="0"/>
              </a:spcAft>
              <a:buSzPts val="1400"/>
              <a:buChar char="-"/>
            </a:pPr>
            <a:r>
              <a:rPr lang="en-US"/>
              <a:t>That includes harvesting credentials but also gathering information about the tech stack</a:t>
            </a:r>
            <a:endParaRPr/>
          </a:p>
          <a:p>
            <a:pPr indent="-317500" lvl="1" marL="914400" rtl="0" algn="l">
              <a:spcBef>
                <a:spcPts val="0"/>
              </a:spcBef>
              <a:spcAft>
                <a:spcPts val="0"/>
              </a:spcAft>
              <a:buSzPts val="1400"/>
              <a:buChar char="-"/>
            </a:pPr>
            <a:r>
              <a:rPr lang="en-US"/>
              <a:t>This is especially interesting if it’s in the critical infrastructure sector</a:t>
            </a:r>
            <a:endParaRPr/>
          </a:p>
          <a:p>
            <a:pPr indent="-317500" lvl="1" marL="914400" rtl="0" algn="l">
              <a:spcBef>
                <a:spcPts val="0"/>
              </a:spcBef>
              <a:spcAft>
                <a:spcPts val="0"/>
              </a:spcAft>
              <a:buSzPts val="1400"/>
              <a:buChar char="-"/>
            </a:pPr>
            <a:r>
              <a:rPr lang="en-US"/>
              <a:t>and of course they can create a backdoor for later operations</a:t>
            </a:r>
            <a:endParaRPr/>
          </a:p>
          <a:p>
            <a:pPr indent="-317500" lvl="0" marL="457200" rtl="0" algn="l">
              <a:spcBef>
                <a:spcPts val="0"/>
              </a:spcBef>
              <a:spcAft>
                <a:spcPts val="0"/>
              </a:spcAft>
              <a:buSzPts val="1400"/>
              <a:buChar char="-"/>
            </a:pPr>
            <a:r>
              <a:rPr lang="en-US"/>
              <a:t>When these incidents hit the news, it usually damages the reputation</a:t>
            </a:r>
            <a:endParaRPr/>
          </a:p>
          <a:p>
            <a:pPr indent="-317500" lvl="0" marL="457200" rtl="0" algn="l">
              <a:spcBef>
                <a:spcPts val="0"/>
              </a:spcBef>
              <a:spcAft>
                <a:spcPts val="0"/>
              </a:spcAft>
              <a:buSzPts val="1400"/>
              <a:buChar char="-"/>
            </a:pPr>
            <a:r>
              <a:rPr lang="en-US"/>
              <a:t>especially when the company is just being used as a proxy to get to another business</a:t>
            </a:r>
            <a:endParaRPr/>
          </a:p>
        </p:txBody>
      </p:sp>
      <p:sp>
        <p:nvSpPr>
          <p:cNvPr id="133" name="Google Shape;13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Michael</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US"/>
              <a:t>Several governments including the canadian government published an alert warning about the North Korean IT workers and rate them as a high risk</a:t>
            </a:r>
            <a:endParaRPr/>
          </a:p>
          <a:p>
            <a:pPr indent="-317500" lvl="0" marL="457200" rtl="0" algn="l">
              <a:spcBef>
                <a:spcPts val="0"/>
              </a:spcBef>
              <a:spcAft>
                <a:spcPts val="0"/>
              </a:spcAft>
              <a:buSzPts val="1400"/>
              <a:buChar char="-"/>
            </a:pPr>
            <a:r>
              <a:rPr lang="en-US"/>
              <a:t>Okta Threat Intelligence analyzed 130 identities operated by the DPRK ITW targeting more than 5,000 distinct companies up until mid-2025</a:t>
            </a:r>
            <a:endParaRPr/>
          </a:p>
          <a:p>
            <a:pPr indent="-317500" lvl="0" marL="457200" rtl="0" algn="l">
              <a:spcBef>
                <a:spcPts val="0"/>
              </a:spcBef>
              <a:spcAft>
                <a:spcPts val="0"/>
              </a:spcAft>
              <a:buSzPts val="1400"/>
              <a:buChar char="-"/>
            </a:pPr>
            <a:r>
              <a:rPr lang="en-US"/>
              <a:t>US based companies are top target (73%)</a:t>
            </a:r>
            <a:endParaRPr/>
          </a:p>
          <a:p>
            <a:pPr indent="-317500" lvl="0" marL="457200" rtl="0" algn="l">
              <a:spcBef>
                <a:spcPts val="0"/>
              </a:spcBef>
              <a:spcAft>
                <a:spcPts val="0"/>
              </a:spcAft>
              <a:buSzPts val="1400"/>
              <a:buChar char="-"/>
            </a:pPr>
            <a:r>
              <a:rPr lang="en-US"/>
              <a:t>Canada was a little over 2% in this report - not the main target but it’s on the radar</a:t>
            </a:r>
            <a:endParaRPr/>
          </a:p>
          <a:p>
            <a:pPr indent="-317500" lvl="0" marL="457200" rtl="0" algn="l">
              <a:spcBef>
                <a:spcPts val="0"/>
              </a:spcBef>
              <a:spcAft>
                <a:spcPts val="0"/>
              </a:spcAft>
              <a:buSzPts val="1400"/>
              <a:buChar char="-"/>
            </a:pPr>
            <a:r>
              <a:rPr lang="en-US"/>
              <a:t>Which is shown by the Stephen Mauro Case where an imposter, believed to be North Korean, forged the official seal of an Ontario architect</a:t>
            </a:r>
            <a:endParaRPr/>
          </a:p>
          <a:p>
            <a:pPr indent="-317500" lvl="0" marL="457200" rtl="0" algn="l">
              <a:lnSpc>
                <a:spcPct val="115000"/>
              </a:lnSpc>
              <a:spcBef>
                <a:spcPts val="0"/>
              </a:spcBef>
              <a:spcAft>
                <a:spcPts val="0"/>
              </a:spcAft>
              <a:buSzPts val="1400"/>
              <a:buChar char="-"/>
            </a:pPr>
            <a:r>
              <a:rPr lang="en-US" sz="1100">
                <a:latin typeface="Arial"/>
                <a:ea typeface="Arial"/>
                <a:cs typeface="Arial"/>
                <a:sym typeface="Arial"/>
              </a:rPr>
              <a:t>His stamp appeared on a blueprint for a "boutique studio" designed by a company called Global Creative Consultant Engineers (GCCE)</a:t>
            </a:r>
            <a:endParaRPr sz="1100">
              <a:latin typeface="Arial"/>
              <a:ea typeface="Arial"/>
              <a:cs typeface="Arial"/>
              <a:sym typeface="Arial"/>
            </a:endParaRPr>
          </a:p>
          <a:p>
            <a:pPr indent="-317500" lvl="0" marL="457200" rtl="0" algn="l">
              <a:lnSpc>
                <a:spcPct val="115000"/>
              </a:lnSpc>
              <a:spcBef>
                <a:spcPts val="0"/>
              </a:spcBef>
              <a:spcAft>
                <a:spcPts val="0"/>
              </a:spcAft>
              <a:buSzPts val="1400"/>
              <a:buChar char="-"/>
            </a:pPr>
            <a:r>
              <a:rPr lang="en-US" sz="1100">
                <a:latin typeface="Arial"/>
                <a:ea typeface="Arial"/>
                <a:cs typeface="Arial"/>
                <a:sym typeface="Arial"/>
              </a:rPr>
              <a:t>Mauro stated he had never heard of GCCE, had never seen the drawing before and did not stamp it.</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168" name="Google Shape;16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Rishi</a:t>
            </a:r>
            <a:endParaRPr/>
          </a:p>
        </p:txBody>
      </p:sp>
      <p:sp>
        <p:nvSpPr>
          <p:cNvPr id="192" name="Google Shape;19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Corporations Canada</a:t>
            </a:r>
            <a:br>
              <a:rPr b="1" lang="en-US" sz="1100">
                <a:latin typeface="Arial"/>
                <a:ea typeface="Arial"/>
                <a:cs typeface="Arial"/>
                <a:sym typeface="Arial"/>
              </a:rPr>
            </a:br>
            <a:r>
              <a:rPr lang="en-US" sz="1100">
                <a:latin typeface="Arial"/>
                <a:ea typeface="Arial"/>
                <a:cs typeface="Arial"/>
                <a:sym typeface="Arial"/>
              </a:rPr>
              <a:t> Corporations Canada is the federal company registry. It shows directors and, since 2024, who really controls the company. The catch: you can only search by company name, not by person.</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Québec REQ</a:t>
            </a:r>
            <a:br>
              <a:rPr b="1" lang="en-US" sz="1100">
                <a:latin typeface="Arial"/>
                <a:ea typeface="Arial"/>
                <a:cs typeface="Arial"/>
                <a:sym typeface="Arial"/>
              </a:rPr>
            </a:br>
            <a:r>
              <a:rPr lang="en-US" sz="1100">
                <a:latin typeface="Arial"/>
                <a:ea typeface="Arial"/>
                <a:cs typeface="Arial"/>
                <a:sym typeface="Arial"/>
              </a:rPr>
              <a:t> Québec is different. Since July 2024, you can search a person's name and see which companies they run or own. You can't do that federally.</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Regulatory Colleges</a:t>
            </a:r>
            <a:br>
              <a:rPr b="1" lang="en-US" sz="1100">
                <a:latin typeface="Arial"/>
                <a:ea typeface="Arial"/>
                <a:cs typeface="Arial"/>
                <a:sym typeface="Arial"/>
              </a:rPr>
            </a:br>
            <a:r>
              <a:rPr lang="en-US" sz="1100">
                <a:latin typeface="Arial"/>
                <a:ea typeface="Arial"/>
                <a:cs typeface="Arial"/>
                <a:sym typeface="Arial"/>
              </a:rPr>
              <a:t> Doctors, nurses and lawyers are licensed by province, and each college has a free online register. Check every province they say they've worked in.</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Credential Checks</a:t>
            </a:r>
            <a:br>
              <a:rPr b="1" lang="en-US" sz="1100">
                <a:latin typeface="Arial"/>
                <a:ea typeface="Arial"/>
                <a:cs typeface="Arial"/>
                <a:sym typeface="Arial"/>
              </a:rPr>
            </a:br>
            <a:r>
              <a:rPr lang="en-US" sz="1100">
                <a:latin typeface="Arial"/>
                <a:ea typeface="Arial"/>
                <a:cs typeface="Arial"/>
                <a:sym typeface="Arial"/>
              </a:rPr>
              <a:t> Canada has no central degree database like the US. You call the school's registrar, with the candidate's consent. Foreign degrees go through WES.</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OSB Insolvency</a:t>
            </a:r>
            <a:br>
              <a:rPr b="1" lang="en-US" sz="1100">
                <a:latin typeface="Arial"/>
                <a:ea typeface="Arial"/>
                <a:cs typeface="Arial"/>
                <a:sym typeface="Arial"/>
              </a:rPr>
            </a:br>
            <a:r>
              <a:rPr lang="en-US" sz="1100">
                <a:latin typeface="Arial"/>
                <a:ea typeface="Arial"/>
                <a:cs typeface="Arial"/>
                <a:sym typeface="Arial"/>
              </a:rPr>
              <a:t> Every bankruptcy since 1978 is here, at eight dollars a search. You pay even if nothing comes up, so get the name right first.</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Courts &amp; Records</a:t>
            </a:r>
            <a:br>
              <a:rPr b="1" lang="en-US" sz="1100">
                <a:latin typeface="Arial"/>
                <a:ea typeface="Arial"/>
                <a:cs typeface="Arial"/>
                <a:sym typeface="Arial"/>
              </a:rPr>
            </a:br>
            <a:r>
              <a:rPr lang="en-US" sz="1100">
                <a:latin typeface="Arial"/>
                <a:ea typeface="Arial"/>
                <a:cs typeface="Arial"/>
                <a:sym typeface="Arial"/>
              </a:rPr>
              <a:t> CanLII is free, but it only shows cases with a written decision, so no result doesn't mean no case. Ontario and BC have their own court searches, though Ontario's new portal only covers Toronto for now. And while court files are public, criminal records aren't. For those, you need the person's consent.</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Why this matters</a:t>
            </a:r>
            <a:br>
              <a:rPr b="1" lang="en-US" sz="1100">
                <a:latin typeface="Arial"/>
                <a:ea typeface="Arial"/>
                <a:cs typeface="Arial"/>
                <a:sym typeface="Arial"/>
              </a:rPr>
            </a:br>
            <a:r>
              <a:rPr lang="en-US" sz="1100">
                <a:latin typeface="Arial"/>
                <a:ea typeface="Arial"/>
                <a:cs typeface="Arial"/>
                <a:sym typeface="Arial"/>
              </a:rPr>
              <a:t> Here's why this matters. Brigitte Cleroux worked as a nurse at BC Women's Hospital for a year and cared for 899 patients. She never finished nursing school, never had a licence, and already had at least 67 criminal convictions. How? She used a real nurse's name, so the name matched. She just said her licence number was still pending. Now the health authority checks both the name and the licence of every nurse it hires. The lesson: match the licence number to the person, not just the name.</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253" name="Google Shape;253;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Rishi</a:t>
            </a:r>
            <a:endParaRPr/>
          </a:p>
        </p:txBody>
      </p:sp>
      <p:sp>
        <p:nvSpPr>
          <p:cNvPr id="309" name="Google Shape;30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Michael</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US"/>
              <a:t>Documents such as CVs, Cover Letters or photos contain Metadata which can reveal important information</a:t>
            </a:r>
            <a:endParaRPr/>
          </a:p>
          <a:p>
            <a:pPr indent="-317500" lvl="0" marL="457200" rtl="0" algn="l">
              <a:spcBef>
                <a:spcPts val="0"/>
              </a:spcBef>
              <a:spcAft>
                <a:spcPts val="0"/>
              </a:spcAft>
              <a:buSzPts val="1400"/>
              <a:buChar char="-"/>
            </a:pPr>
            <a:r>
              <a:rPr lang="en-US"/>
              <a:t>We can check if the author field contains a different name or if there’s address left</a:t>
            </a:r>
            <a:endParaRPr/>
          </a:p>
          <a:p>
            <a:pPr indent="-317500" lvl="0" marL="457200" rtl="0" algn="l">
              <a:spcBef>
                <a:spcPts val="0"/>
              </a:spcBef>
              <a:spcAft>
                <a:spcPts val="0"/>
              </a:spcAft>
              <a:buSzPts val="1400"/>
              <a:buChar char="-"/>
            </a:pPr>
            <a:r>
              <a:rPr lang="en-US"/>
              <a:t>It doesn’t proof that the person uses a false identity, but it can be an indicator for an investigation</a:t>
            </a:r>
            <a:endParaRPr/>
          </a:p>
          <a:p>
            <a:pPr indent="-317500" lvl="0" marL="457200" rtl="0" algn="l">
              <a:spcBef>
                <a:spcPts val="0"/>
              </a:spcBef>
              <a:spcAft>
                <a:spcPts val="0"/>
              </a:spcAft>
              <a:buSzPts val="1400"/>
              <a:buChar char="-"/>
            </a:pPr>
            <a:r>
              <a:rPr lang="en-US"/>
              <a:t>Similar if the document contains a file path, it could contain a username or real name which we can use to do more enumeration</a:t>
            </a:r>
            <a:endParaRPr/>
          </a:p>
          <a:p>
            <a:pPr indent="-317500" lvl="0" marL="457200" rtl="0" algn="l">
              <a:spcBef>
                <a:spcPts val="0"/>
              </a:spcBef>
              <a:spcAft>
                <a:spcPts val="0"/>
              </a:spcAft>
              <a:buSzPts val="1400"/>
              <a:buChar char="-"/>
            </a:pPr>
            <a:r>
              <a:rPr lang="en-US"/>
              <a:t>Here you can see two ids used by north koreans to infiltrate companies</a:t>
            </a:r>
            <a:endParaRPr/>
          </a:p>
          <a:p>
            <a:pPr indent="-317500" lvl="0" marL="457200" rtl="0" algn="l">
              <a:spcBef>
                <a:spcPts val="0"/>
              </a:spcBef>
              <a:spcAft>
                <a:spcPts val="0"/>
              </a:spcAft>
              <a:buSzPts val="1400"/>
              <a:buChar char="-"/>
            </a:pPr>
            <a:r>
              <a:rPr lang="en-US"/>
              <a:t>It’s from the research of Mauro Eldritch &amp; Heiner Garcia which I highly recommend to read</a:t>
            </a:r>
            <a:endParaRPr/>
          </a:p>
          <a:p>
            <a:pPr indent="-317500" lvl="0" marL="457200" rtl="0" algn="l">
              <a:spcBef>
                <a:spcPts val="0"/>
              </a:spcBef>
              <a:spcAft>
                <a:spcPts val="0"/>
              </a:spcAft>
              <a:buSzPts val="1400"/>
              <a:buChar char="-"/>
            </a:pPr>
            <a:r>
              <a:rPr lang="en-US"/>
              <a:t>In one of these IDs they found a watermark of Gemini in the metadata</a:t>
            </a:r>
            <a:endParaRPr/>
          </a:p>
        </p:txBody>
      </p:sp>
      <p:sp>
        <p:nvSpPr>
          <p:cNvPr id="358" name="Google Shape;35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Michael</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US"/>
              <a:t>Ontario MTO</a:t>
            </a:r>
            <a:endParaRPr/>
          </a:p>
          <a:p>
            <a:pPr indent="-317500" lvl="1" marL="914400" rtl="0" algn="l">
              <a:spcBef>
                <a:spcPts val="0"/>
              </a:spcBef>
              <a:spcAft>
                <a:spcPts val="0"/>
              </a:spcAft>
              <a:buSzPts val="1400"/>
              <a:buChar char="-"/>
            </a:pPr>
            <a:r>
              <a:rPr lang="en-US"/>
              <a:t>Check’s if a driving licence is suspended, cancelled or expired</a:t>
            </a:r>
            <a:endParaRPr/>
          </a:p>
          <a:p>
            <a:pPr indent="-317500" lvl="1" marL="914400" rtl="0" algn="l">
              <a:spcBef>
                <a:spcPts val="0"/>
              </a:spcBef>
              <a:spcAft>
                <a:spcPts val="0"/>
              </a:spcAft>
              <a:buSzPts val="1400"/>
              <a:buChar char="-"/>
            </a:pPr>
            <a:r>
              <a:rPr lang="en-US"/>
              <a:t>Doesn’t return any personal information</a:t>
            </a:r>
            <a:endParaRPr/>
          </a:p>
          <a:p>
            <a:pPr indent="-317500" lvl="0" marL="457200" rtl="0" algn="l">
              <a:spcBef>
                <a:spcPts val="0"/>
              </a:spcBef>
              <a:spcAft>
                <a:spcPts val="0"/>
              </a:spcAft>
              <a:buSzPts val="1400"/>
              <a:buChar char="-"/>
            </a:pPr>
            <a:r>
              <a:rPr lang="en-US"/>
              <a:t>Pan-Canadian Trust Framework</a:t>
            </a:r>
            <a:endParaRPr/>
          </a:p>
          <a:p>
            <a:pPr indent="-317500" lvl="1" marL="914400" rtl="0" algn="l">
              <a:spcBef>
                <a:spcPts val="0"/>
              </a:spcBef>
              <a:spcAft>
                <a:spcPts val="0"/>
              </a:spcAft>
              <a:buSzPts val="1400"/>
              <a:buChar char="-"/>
            </a:pPr>
            <a:r>
              <a:rPr lang="en-US"/>
              <a:t>a non-profit coalition of public and private sector</a:t>
            </a:r>
            <a:endParaRPr/>
          </a:p>
          <a:p>
            <a:pPr indent="-317500" lvl="1" marL="914400" rtl="0" algn="l">
              <a:spcBef>
                <a:spcPts val="0"/>
              </a:spcBef>
              <a:spcAft>
                <a:spcPts val="0"/>
              </a:spcAft>
              <a:buSzPts val="1400"/>
              <a:buChar char="-"/>
            </a:pPr>
            <a:r>
              <a:rPr lang="en-US"/>
              <a:t>they provide guidelines for secure id verification and list trusted partner that match their guidelines</a:t>
            </a:r>
            <a:endParaRPr/>
          </a:p>
          <a:p>
            <a:pPr indent="-317500" lvl="1" marL="914400" rtl="0" algn="l">
              <a:spcBef>
                <a:spcPts val="0"/>
              </a:spcBef>
              <a:spcAft>
                <a:spcPts val="0"/>
              </a:spcAft>
              <a:buSzPts val="1400"/>
              <a:buChar char="-"/>
            </a:pPr>
            <a:r>
              <a:rPr lang="en-US"/>
              <a:t>https://diacc.ca/certification-program/trusted-list/</a:t>
            </a:r>
            <a:endParaRPr/>
          </a:p>
        </p:txBody>
      </p:sp>
      <p:sp>
        <p:nvSpPr>
          <p:cNvPr id="413" name="Google Shape;41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8" name="Google Shape;44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Michael</a:t>
            </a:r>
            <a:endParaRPr/>
          </a:p>
        </p:txBody>
      </p:sp>
      <p:sp>
        <p:nvSpPr>
          <p:cNvPr id="449" name="Google Shape;44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9" name="Google Shape;46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Rishi</a:t>
            </a:r>
            <a:endParaRPr/>
          </a:p>
        </p:txBody>
      </p:sp>
      <p:sp>
        <p:nvSpPr>
          <p:cNvPr id="470" name="Google Shape;47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 name="Google Shape;50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Rishi</a:t>
            </a:r>
            <a:endParaRPr/>
          </a:p>
        </p:txBody>
      </p:sp>
      <p:sp>
        <p:nvSpPr>
          <p:cNvPr id="506" name="Google Shape;50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0" name="Google Shape;55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Michael</a:t>
            </a:r>
            <a:endParaRPr/>
          </a:p>
        </p:txBody>
      </p:sp>
      <p:sp>
        <p:nvSpPr>
          <p:cNvPr id="551" name="Google Shape;551;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0" name="Google Shape;590;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Michael</a:t>
            </a:r>
            <a:endParaRPr/>
          </a:p>
        </p:txBody>
      </p:sp>
      <p:sp>
        <p:nvSpPr>
          <p:cNvPr id="591" name="Google Shape;591;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7" name="Google Shape;61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Michael</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US"/>
              <a:t>Pipeda</a:t>
            </a:r>
            <a:endParaRPr/>
          </a:p>
          <a:p>
            <a:pPr indent="-317500" lvl="1" marL="914400" rtl="0" algn="l">
              <a:spcBef>
                <a:spcPts val="0"/>
              </a:spcBef>
              <a:spcAft>
                <a:spcPts val="0"/>
              </a:spcAft>
              <a:buSzPts val="1400"/>
              <a:buChar char="-"/>
            </a:pPr>
            <a:r>
              <a:rPr lang="en-US"/>
              <a:t>At the federal level, PIPEDA governs how we collect personal information, requiring clear and informed consent</a:t>
            </a:r>
            <a:endParaRPr/>
          </a:p>
          <a:p>
            <a:pPr indent="-317500" lvl="1" marL="914400" rtl="0" algn="l">
              <a:spcBef>
                <a:spcPts val="0"/>
              </a:spcBef>
              <a:spcAft>
                <a:spcPts val="0"/>
              </a:spcAft>
              <a:buSzPts val="1400"/>
              <a:buChar char="-"/>
            </a:pPr>
            <a:r>
              <a:rPr lang="en-US"/>
              <a:t>Consent, Transparency, Data Minimization </a:t>
            </a:r>
            <a:endParaRPr/>
          </a:p>
          <a:p>
            <a:pPr indent="-317500" lvl="0" marL="457200" rtl="0" algn="l">
              <a:spcBef>
                <a:spcPts val="0"/>
              </a:spcBef>
              <a:spcAft>
                <a:spcPts val="0"/>
              </a:spcAft>
              <a:buSzPts val="1400"/>
              <a:buChar char="-"/>
            </a:pPr>
            <a:r>
              <a:rPr lang="en-US"/>
              <a:t>Provincial Privacy Laws</a:t>
            </a:r>
            <a:endParaRPr/>
          </a:p>
          <a:p>
            <a:pPr indent="-317500" lvl="1" marL="914400" rtl="0" algn="l">
              <a:spcBef>
                <a:spcPts val="0"/>
              </a:spcBef>
              <a:spcAft>
                <a:spcPts val="0"/>
              </a:spcAft>
              <a:buSzPts val="1400"/>
              <a:buChar char="-"/>
            </a:pPr>
            <a:r>
              <a:rPr lang="en-US"/>
              <a:t>However, keep in mind that British Columbia, Alberta, and Quebec operate under their own provincial privacy laws—with Quebec specifically requiring disclosure if you use automated decision-making tools</a:t>
            </a:r>
            <a:endParaRPr/>
          </a:p>
          <a:p>
            <a:pPr indent="-317500" lvl="0" marL="457200" rtl="0" algn="l">
              <a:spcBef>
                <a:spcPts val="0"/>
              </a:spcBef>
              <a:spcAft>
                <a:spcPts val="0"/>
              </a:spcAft>
              <a:buSzPts val="1400"/>
              <a:buChar char="-"/>
            </a:pPr>
            <a:r>
              <a:rPr lang="en-US"/>
              <a:t>Anti Discrimination Law</a:t>
            </a:r>
            <a:endParaRPr/>
          </a:p>
          <a:p>
            <a:pPr indent="-317500" lvl="0" marL="457200" rtl="0" algn="l">
              <a:spcBef>
                <a:spcPts val="0"/>
              </a:spcBef>
              <a:spcAft>
                <a:spcPts val="0"/>
              </a:spcAft>
              <a:buSzPts val="1400"/>
              <a:buChar char="-"/>
            </a:pPr>
            <a:r>
              <a:rPr lang="en-US"/>
              <a:t>Employment/Labour Law</a:t>
            </a:r>
            <a:endParaRPr/>
          </a:p>
          <a:p>
            <a:pPr indent="-317500" lvl="1" marL="914400" rtl="0" algn="l">
              <a:spcBef>
                <a:spcPts val="0"/>
              </a:spcBef>
              <a:spcAft>
                <a:spcPts val="0"/>
              </a:spcAft>
              <a:buSzPts val="1400"/>
              <a:buChar char="-"/>
            </a:pPr>
            <a:r>
              <a:rPr lang="en-US"/>
              <a:t>guidelines dictate that criminal background checks</a:t>
            </a:r>
            <a:endParaRPr/>
          </a:p>
          <a:p>
            <a:pPr indent="-317500" lvl="1" marL="914400" rtl="0" algn="l">
              <a:spcBef>
                <a:spcPts val="0"/>
              </a:spcBef>
              <a:spcAft>
                <a:spcPts val="0"/>
              </a:spcAft>
              <a:buSzPts val="1400"/>
              <a:buChar char="-"/>
            </a:pPr>
            <a:r>
              <a:rPr lang="en-US"/>
              <a:t>Criminal check if required for job, e.g. for police men</a:t>
            </a:r>
            <a:endParaRPr/>
          </a:p>
          <a:p>
            <a:pPr indent="-317500" lvl="1" marL="914400" rtl="0" algn="l">
              <a:spcBef>
                <a:spcPts val="0"/>
              </a:spcBef>
              <a:spcAft>
                <a:spcPts val="0"/>
              </a:spcAft>
              <a:buSzPts val="1400"/>
              <a:buChar char="-"/>
            </a:pPr>
            <a:r>
              <a:rPr lang="en-US"/>
              <a:t>Public interest: did financial advisor commit financial fraud?</a:t>
            </a:r>
            <a:endParaRPr/>
          </a:p>
        </p:txBody>
      </p:sp>
      <p:sp>
        <p:nvSpPr>
          <p:cNvPr id="618" name="Google Shape;618;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7" name="Google Shape;66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Michael</a:t>
            </a:r>
            <a:endParaRPr/>
          </a:p>
        </p:txBody>
      </p:sp>
      <p:sp>
        <p:nvSpPr>
          <p:cNvPr id="668" name="Google Shape;66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9" name="Google Shape;70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Flip the script: protect yourself.</a:t>
            </a:r>
            <a:endParaRPr/>
          </a:p>
        </p:txBody>
      </p:sp>
      <p:sp>
        <p:nvSpPr>
          <p:cNvPr id="710" name="Google Shape;710;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1" name="Google Shape;76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Rishi</a:t>
            </a:r>
            <a:endParaRPr/>
          </a:p>
        </p:txBody>
      </p:sp>
      <p:sp>
        <p:nvSpPr>
          <p:cNvPr id="762" name="Google Shape;76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3" name="Google Shape;81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Rishi</a:t>
            </a:r>
            <a:endParaRPr/>
          </a:p>
        </p:txBody>
      </p:sp>
      <p:sp>
        <p:nvSpPr>
          <p:cNvPr id="814" name="Google Shape;814;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4" name="Google Shape;83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Rishi</a:t>
            </a:r>
            <a:endParaRPr/>
          </a:p>
        </p:txBody>
      </p:sp>
      <p:sp>
        <p:nvSpPr>
          <p:cNvPr id="835" name="Google Shape;835;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4" name="Google Shape;954;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Rishi</a:t>
            </a:r>
            <a:endParaRPr/>
          </a:p>
          <a:p>
            <a:pPr indent="0" lvl="0" marL="0" rtl="0" algn="l">
              <a:spcBef>
                <a:spcPts val="0"/>
              </a:spcBef>
              <a:spcAft>
                <a:spcPts val="0"/>
              </a:spcAft>
              <a:buNone/>
            </a:pPr>
            <a:r>
              <a:t/>
            </a:r>
            <a:endParaRPr/>
          </a:p>
        </p:txBody>
      </p:sp>
      <p:sp>
        <p:nvSpPr>
          <p:cNvPr id="955" name="Google Shape;955;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23.png"/><Relationship Id="rId5" Type="http://schemas.openxmlformats.org/officeDocument/2006/relationships/image" Target="../media/image2.png"/><Relationship Id="rId6" Type="http://schemas.openxmlformats.org/officeDocument/2006/relationships/image" Target="../media/image7.png"/><Relationship Id="rId7" Type="http://schemas.openxmlformats.org/officeDocument/2006/relationships/image" Target="../media/image2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8.png"/><Relationship Id="rId6" Type="http://schemas.openxmlformats.org/officeDocument/2006/relationships/image" Target="../media/image2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17.png"/><Relationship Id="rId6"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hyperlink" Target="https://www.canada.ca/en/global-affairs/news/2026/07/alert-to-countries-companies-and-other-entities-regarding-north-korean-it-workers.html" TargetMode="External"/><Relationship Id="rId5" Type="http://schemas.openxmlformats.org/officeDocument/2006/relationships/hyperlink" Target="https://www.cbc.ca/news/canada/ontario-architect-seal-north-korean-remote-worker-1.7577096" TargetMode="External"/><Relationship Id="rId6" Type="http://schemas.openxmlformats.org/officeDocument/2006/relationships/hyperlink" Target="https://www.asiapacific.ca/publication/why-north-koreas-ai-backed-hackers-are-coming-after-canada" TargetMode="External"/><Relationship Id="rId7" Type="http://schemas.openxmlformats.org/officeDocument/2006/relationships/image" Target="../media/image2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2.png"/><Relationship Id="rId11" Type="http://schemas.openxmlformats.org/officeDocument/2006/relationships/image" Target="../media/image28.png"/><Relationship Id="rId10" Type="http://schemas.openxmlformats.org/officeDocument/2006/relationships/image" Target="../media/image20.png"/><Relationship Id="rId9" Type="http://schemas.openxmlformats.org/officeDocument/2006/relationships/image" Target="../media/image38.png"/><Relationship Id="rId5" Type="http://schemas.openxmlformats.org/officeDocument/2006/relationships/image" Target="../media/image11.png"/><Relationship Id="rId6" Type="http://schemas.openxmlformats.org/officeDocument/2006/relationships/image" Target="../media/image19.png"/><Relationship Id="rId7" Type="http://schemas.openxmlformats.org/officeDocument/2006/relationships/image" Target="../media/image15.png"/><Relationship Id="rId8"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9.png"/><Relationship Id="rId4" Type="http://schemas.openxmlformats.org/officeDocument/2006/relationships/image" Target="../media/image45.png"/><Relationship Id="rId11" Type="http://schemas.openxmlformats.org/officeDocument/2006/relationships/image" Target="../media/image28.png"/><Relationship Id="rId10" Type="http://schemas.openxmlformats.org/officeDocument/2006/relationships/image" Target="../media/image36.png"/><Relationship Id="rId9" Type="http://schemas.openxmlformats.org/officeDocument/2006/relationships/image" Target="../media/image24.png"/><Relationship Id="rId5" Type="http://schemas.openxmlformats.org/officeDocument/2006/relationships/image" Target="../media/image22.png"/><Relationship Id="rId6" Type="http://schemas.openxmlformats.org/officeDocument/2006/relationships/image" Target="../media/image33.png"/><Relationship Id="rId7" Type="http://schemas.openxmlformats.org/officeDocument/2006/relationships/image" Target="../media/image93.png"/><Relationship Id="rId8"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5.png"/><Relationship Id="rId4" Type="http://schemas.openxmlformats.org/officeDocument/2006/relationships/image" Target="../media/image55.png"/><Relationship Id="rId5" Type="http://schemas.openxmlformats.org/officeDocument/2006/relationships/hyperlink" Target="https://any.run/cybersecurity-blog/lazarus-group-it-workers-investigation-part-two/" TargetMode="External"/><Relationship Id="rId6"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4.png"/><Relationship Id="rId4" Type="http://schemas.openxmlformats.org/officeDocument/2006/relationships/image" Target="../media/image13.png"/><Relationship Id="rId5" Type="http://schemas.openxmlformats.org/officeDocument/2006/relationships/image" Target="../media/image42.png"/><Relationship Id="rId6" Type="http://schemas.openxmlformats.org/officeDocument/2006/relationships/image" Target="../media/image43.png"/><Relationship Id="rId7" Type="http://schemas.openxmlformats.org/officeDocument/2006/relationships/image" Target="../media/image48.png"/><Relationship Id="rId8"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3.jp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11" Type="http://schemas.openxmlformats.org/officeDocument/2006/relationships/hyperlink" Target="https://www.youtube.com/watch?v=dPAjfHr4kzk" TargetMode="External"/><Relationship Id="rId10" Type="http://schemas.openxmlformats.org/officeDocument/2006/relationships/hyperlink" Target="https://www.youtube.com/watch?v=GNuF0H_K4Tc" TargetMode="External"/><Relationship Id="rId13" Type="http://schemas.openxmlformats.org/officeDocument/2006/relationships/image" Target="../media/image28.png"/><Relationship Id="rId12" Type="http://schemas.openxmlformats.org/officeDocument/2006/relationships/hyperlink" Target="https://www.youtube.com/watch?v=dPAjfHr4kzk" TargetMode="External"/><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9.png"/><Relationship Id="rId4" Type="http://schemas.openxmlformats.org/officeDocument/2006/relationships/hyperlink" Target="https://any.run/cybersecurity-blog/lazarus-group-it-workers-investigation-part-two/" TargetMode="External"/><Relationship Id="rId9" Type="http://schemas.openxmlformats.org/officeDocument/2006/relationships/hyperlink" Target="https://www.youtube.com/watch?v=GNuF0H_K4Tc" TargetMode="External"/><Relationship Id="rId5" Type="http://schemas.openxmlformats.org/officeDocument/2006/relationships/hyperlink" Target="https://www.youtube.com/watch?v=vxgf12VoMDM" TargetMode="External"/><Relationship Id="rId6" Type="http://schemas.openxmlformats.org/officeDocument/2006/relationships/hyperlink" Target="https://www.youtube.com/watch?v=vxgf12VoMDM" TargetMode="External"/><Relationship Id="rId7" Type="http://schemas.openxmlformats.org/officeDocument/2006/relationships/hyperlink" Target="https://www.youtube.com/watch?v=KqhOVIogLGY" TargetMode="External"/><Relationship Id="rId8" Type="http://schemas.openxmlformats.org/officeDocument/2006/relationships/hyperlink" Target="https://www.youtube.com/watch?v=KqhOVIogLGY"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8.png"/><Relationship Id="rId4" Type="http://schemas.openxmlformats.org/officeDocument/2006/relationships/image" Target="../media/image54.png"/><Relationship Id="rId5" Type="http://schemas.openxmlformats.org/officeDocument/2006/relationships/image" Target="../media/image50.png"/><Relationship Id="rId6"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62.png"/><Relationship Id="rId5" Type="http://schemas.openxmlformats.org/officeDocument/2006/relationships/image" Target="../media/image60.png"/><Relationship Id="rId6" Type="http://schemas.openxmlformats.org/officeDocument/2006/relationships/image" Target="../media/image57.png"/><Relationship Id="rId7" Type="http://schemas.openxmlformats.org/officeDocument/2006/relationships/image" Target="../media/image56.png"/><Relationship Id="rId8"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00.png"/><Relationship Id="rId4" Type="http://schemas.openxmlformats.org/officeDocument/2006/relationships/image" Target="../media/image71.png"/><Relationship Id="rId5" Type="http://schemas.openxmlformats.org/officeDocument/2006/relationships/image" Target="../media/image92.png"/><Relationship Id="rId6"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75.png"/><Relationship Id="rId4" Type="http://schemas.openxmlformats.org/officeDocument/2006/relationships/image" Target="../media/image22.png"/><Relationship Id="rId5" Type="http://schemas.openxmlformats.org/officeDocument/2006/relationships/image" Target="../media/image25.png"/><Relationship Id="rId6" Type="http://schemas.openxmlformats.org/officeDocument/2006/relationships/image" Target="../media/image67.png"/><Relationship Id="rId7" Type="http://schemas.openxmlformats.org/officeDocument/2006/relationships/image" Target="../media/image56.png"/><Relationship Id="rId8"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99.png"/><Relationship Id="rId4" Type="http://schemas.openxmlformats.org/officeDocument/2006/relationships/image" Target="../media/image95.png"/><Relationship Id="rId5" Type="http://schemas.openxmlformats.org/officeDocument/2006/relationships/image" Target="../media/image96.png"/><Relationship Id="rId6"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99.png"/><Relationship Id="rId4" Type="http://schemas.openxmlformats.org/officeDocument/2006/relationships/image" Target="../media/image95.png"/><Relationship Id="rId5" Type="http://schemas.openxmlformats.org/officeDocument/2006/relationships/image" Target="../media/image96.png"/><Relationship Id="rId6"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5" name="Shape 15"/>
        <p:cNvGrpSpPr/>
        <p:nvPr/>
      </p:nvGrpSpPr>
      <p:grpSpPr>
        <a:xfrm>
          <a:off x="0" y="0"/>
          <a:ext cx="0" cy="0"/>
          <a:chOff x="0" y="0"/>
          <a:chExt cx="0" cy="0"/>
        </a:xfrm>
      </p:grpSpPr>
      <p:sp>
        <p:nvSpPr>
          <p:cNvPr id="16" name="Google Shape;16;p1"/>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 name="Google Shape;17;p1"/>
          <p:cNvPicPr preferRelativeResize="0"/>
          <p:nvPr/>
        </p:nvPicPr>
        <p:blipFill rotWithShape="1">
          <a:blip r:embed="rId3">
            <a:alphaModFix/>
          </a:blip>
          <a:srcRect b="0" l="0" r="0" t="0"/>
          <a:stretch/>
        </p:blipFill>
        <p:spPr>
          <a:xfrm>
            <a:off x="190500" y="190500"/>
            <a:ext cx="10896600" cy="2396951"/>
          </a:xfrm>
          <a:prstGeom prst="rect">
            <a:avLst/>
          </a:prstGeom>
          <a:noFill/>
          <a:ln>
            <a:noFill/>
          </a:ln>
        </p:spPr>
      </p:pic>
      <p:pic>
        <p:nvPicPr>
          <p:cNvPr descr="preencoded.png" id="18" name="Google Shape;18;p1"/>
          <p:cNvPicPr preferRelativeResize="0"/>
          <p:nvPr/>
        </p:nvPicPr>
        <p:blipFill rotWithShape="1">
          <a:blip r:embed="rId4">
            <a:alphaModFix/>
          </a:blip>
          <a:srcRect b="0" l="0" r="0" t="0"/>
          <a:stretch/>
        </p:blipFill>
        <p:spPr>
          <a:xfrm>
            <a:off x="171450" y="9513615"/>
            <a:ext cx="2667000" cy="601935"/>
          </a:xfrm>
          <a:prstGeom prst="rect">
            <a:avLst/>
          </a:prstGeom>
          <a:noFill/>
          <a:ln>
            <a:noFill/>
          </a:ln>
        </p:spPr>
      </p:pic>
      <p:sp>
        <p:nvSpPr>
          <p:cNvPr id="19" name="Google Shape;19;p1"/>
          <p:cNvSpPr/>
          <p:nvPr/>
        </p:nvSpPr>
        <p:spPr>
          <a:xfrm>
            <a:off x="1047750" y="3279502"/>
            <a:ext cx="17811750" cy="1714500"/>
          </a:xfrm>
          <a:prstGeom prst="rect">
            <a:avLst/>
          </a:prstGeom>
          <a:noFill/>
          <a:ln>
            <a:noFill/>
          </a:ln>
        </p:spPr>
        <p:txBody>
          <a:bodyPr anchorCtr="0" anchor="t" bIns="25400" lIns="25400" spcFirstLastPara="1" rIns="25400" wrap="square" tIns="25400">
            <a:normAutofit/>
          </a:bodyPr>
          <a:lstStyle/>
          <a:p>
            <a:pPr indent="0" lvl="0" marL="0" marR="0" rtl="0" algn="l">
              <a:lnSpc>
                <a:spcPct val="76522"/>
              </a:lnSpc>
              <a:spcBef>
                <a:spcPts val="0"/>
              </a:spcBef>
              <a:spcAft>
                <a:spcPts val="0"/>
              </a:spcAft>
              <a:buClr>
                <a:srgbClr val="FFFFFF"/>
              </a:buClr>
              <a:buSzPts val="15000"/>
              <a:buFont typeface="Arial"/>
              <a:buNone/>
            </a:pPr>
            <a:r>
              <a:rPr b="1" i="0" lang="en-US" sz="15000" u="none" cap="none" strike="noStrike">
                <a:solidFill>
                  <a:srgbClr val="FFFFFF"/>
                </a:solidFill>
                <a:latin typeface="Arial"/>
                <a:ea typeface="Arial"/>
                <a:cs typeface="Arial"/>
                <a:sym typeface="Arial"/>
              </a:rPr>
              <a:t>GHOST</a:t>
            </a:r>
            <a:endParaRPr b="0" i="0" sz="15000" u="none" cap="none" strike="noStrike">
              <a:solidFill>
                <a:schemeClr val="dk1"/>
              </a:solidFill>
              <a:latin typeface="Calibri"/>
              <a:ea typeface="Calibri"/>
              <a:cs typeface="Calibri"/>
              <a:sym typeface="Calibri"/>
            </a:endParaRPr>
          </a:p>
        </p:txBody>
      </p:sp>
      <p:sp>
        <p:nvSpPr>
          <p:cNvPr id="20" name="Google Shape;20;p1"/>
          <p:cNvSpPr/>
          <p:nvPr/>
        </p:nvSpPr>
        <p:spPr>
          <a:xfrm>
            <a:off x="1047750" y="5051152"/>
            <a:ext cx="17811750" cy="958155"/>
          </a:xfrm>
          <a:prstGeom prst="rect">
            <a:avLst/>
          </a:prstGeom>
          <a:noFill/>
          <a:ln>
            <a:noFill/>
          </a:ln>
        </p:spPr>
        <p:txBody>
          <a:bodyPr anchorCtr="0" anchor="t" bIns="25400" lIns="25400" spcFirstLastPara="1" rIns="25400" wrap="square" tIns="25400">
            <a:normAutofit/>
          </a:bodyPr>
          <a:lstStyle/>
          <a:p>
            <a:pPr indent="0" lvl="0" marL="0" marR="0" rtl="0" algn="l">
              <a:lnSpc>
                <a:spcPct val="100104"/>
              </a:lnSpc>
              <a:spcBef>
                <a:spcPts val="0"/>
              </a:spcBef>
              <a:spcAft>
                <a:spcPts val="0"/>
              </a:spcAft>
              <a:buClr>
                <a:srgbClr val="C8C8C8"/>
              </a:buClr>
              <a:buSzPts val="6300"/>
              <a:buFont typeface="Arial"/>
              <a:buNone/>
            </a:pPr>
            <a:r>
              <a:rPr b="1" i="0" lang="en-US" sz="6300" u="none" cap="none" strike="noStrike">
                <a:solidFill>
                  <a:srgbClr val="C8C8C8"/>
                </a:solidFill>
                <a:latin typeface="Arial"/>
                <a:ea typeface="Arial"/>
                <a:cs typeface="Arial"/>
                <a:sym typeface="Arial"/>
              </a:rPr>
              <a:t>IN THE </a:t>
            </a:r>
            <a:r>
              <a:rPr b="1" i="0" lang="en-US" sz="6300" u="none" cap="none" strike="noStrike">
                <a:solidFill>
                  <a:srgbClr val="FD7EF5"/>
                </a:solidFill>
                <a:latin typeface="Arial"/>
                <a:ea typeface="Arial"/>
                <a:cs typeface="Arial"/>
                <a:sym typeface="Arial"/>
              </a:rPr>
              <a:t>HIRING MACHINE</a:t>
            </a:r>
            <a:endParaRPr b="0" i="0" sz="6300" u="none" cap="none" strike="noStrike">
              <a:solidFill>
                <a:schemeClr val="dk1"/>
              </a:solidFill>
              <a:latin typeface="Calibri"/>
              <a:ea typeface="Calibri"/>
              <a:cs typeface="Calibri"/>
              <a:sym typeface="Calibri"/>
            </a:endParaRPr>
          </a:p>
        </p:txBody>
      </p:sp>
      <p:sp>
        <p:nvSpPr>
          <p:cNvPr id="21" name="Google Shape;21;p1"/>
          <p:cNvSpPr/>
          <p:nvPr/>
        </p:nvSpPr>
        <p:spPr>
          <a:xfrm>
            <a:off x="1047750" y="6352208"/>
            <a:ext cx="10267950" cy="464790"/>
          </a:xfrm>
          <a:prstGeom prst="rect">
            <a:avLst/>
          </a:prstGeom>
          <a:noFill/>
          <a:ln>
            <a:noFill/>
          </a:ln>
        </p:spPr>
        <p:txBody>
          <a:bodyPr anchorCtr="0" anchor="t" bIns="25400" lIns="25400" spcFirstLastPara="1" rIns="25400" wrap="square" tIns="25400">
            <a:normAutofit/>
          </a:bodyPr>
          <a:lstStyle/>
          <a:p>
            <a:pPr indent="0" lvl="0" marL="0" marR="0" rtl="0" algn="l">
              <a:lnSpc>
                <a:spcPct val="121081"/>
              </a:lnSpc>
              <a:spcBef>
                <a:spcPts val="0"/>
              </a:spcBef>
              <a:spcAft>
                <a:spcPts val="0"/>
              </a:spcAft>
              <a:buClr>
                <a:srgbClr val="C8C8C8"/>
              </a:buClr>
              <a:buSzPts val="2400"/>
              <a:buFont typeface="Arial"/>
              <a:buNone/>
            </a:pPr>
            <a:r>
              <a:rPr b="0" i="0" lang="en-US" sz="2400" u="none" cap="none" strike="noStrike">
                <a:solidFill>
                  <a:srgbClr val="C8C8C8"/>
                </a:solidFill>
                <a:latin typeface="Arial"/>
                <a:ea typeface="Arial"/>
                <a:cs typeface="Arial"/>
                <a:sym typeface="Arial"/>
              </a:rPr>
              <a:t>How to spot fake personas before they're on your payroll</a:t>
            </a:r>
            <a:endParaRPr b="0" i="0" sz="2400" u="none" cap="none" strike="noStrike">
              <a:solidFill>
                <a:schemeClr val="dk1"/>
              </a:solidFill>
              <a:latin typeface="Calibri"/>
              <a:ea typeface="Calibri"/>
              <a:cs typeface="Calibri"/>
              <a:sym typeface="Calibri"/>
            </a:endParaRPr>
          </a:p>
        </p:txBody>
      </p:sp>
      <p:sp>
        <p:nvSpPr>
          <p:cNvPr id="22" name="Google Shape;22;p1"/>
          <p:cNvSpPr/>
          <p:nvPr/>
        </p:nvSpPr>
        <p:spPr>
          <a:xfrm>
            <a:off x="1047750" y="7464698"/>
            <a:ext cx="47625" cy="781050"/>
          </a:xfrm>
          <a:prstGeom prst="rect">
            <a:avLst/>
          </a:prstGeom>
          <a:solidFill>
            <a:srgbClr val="36CD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
          <p:cNvSpPr/>
          <p:nvPr/>
        </p:nvSpPr>
        <p:spPr>
          <a:xfrm>
            <a:off x="1362075" y="7464698"/>
            <a:ext cx="2467861" cy="4762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3000"/>
              <a:buFont typeface="Arial"/>
              <a:buNone/>
            </a:pPr>
            <a:r>
              <a:rPr b="1" i="0" lang="en-US" sz="3000" u="none" cap="none" strike="noStrike">
                <a:solidFill>
                  <a:srgbClr val="FFFFFF"/>
                </a:solidFill>
                <a:latin typeface="Arial"/>
                <a:ea typeface="Arial"/>
                <a:cs typeface="Arial"/>
                <a:sym typeface="Arial"/>
              </a:rPr>
              <a:t>RISHI</a:t>
            </a:r>
            <a:endParaRPr b="0" i="0" sz="3000" u="none" cap="none" strike="noStrike">
              <a:solidFill>
                <a:schemeClr val="dk1"/>
              </a:solidFill>
              <a:latin typeface="Calibri"/>
              <a:ea typeface="Calibri"/>
              <a:cs typeface="Calibri"/>
              <a:sym typeface="Calibri"/>
            </a:endParaRPr>
          </a:p>
        </p:txBody>
      </p:sp>
      <p:sp>
        <p:nvSpPr>
          <p:cNvPr id="24" name="Google Shape;24;p1"/>
          <p:cNvSpPr/>
          <p:nvPr/>
        </p:nvSpPr>
        <p:spPr>
          <a:xfrm>
            <a:off x="1362075" y="7959998"/>
            <a:ext cx="246786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950"/>
              <a:buFont typeface="Arial"/>
              <a:buNone/>
            </a:pPr>
            <a:r>
              <a:rPr b="0" i="0" lang="en-US" sz="1950" u="none" cap="none" strike="noStrike">
                <a:solidFill>
                  <a:srgbClr val="969696"/>
                </a:solidFill>
                <a:latin typeface="Arial"/>
                <a:ea typeface="Arial"/>
                <a:cs typeface="Arial"/>
                <a:sym typeface="Arial"/>
              </a:rPr>
              <a:t>Security Researcher</a:t>
            </a:r>
            <a:endParaRPr b="0" i="0" sz="1950" u="none" cap="none" strike="noStrike">
              <a:solidFill>
                <a:schemeClr val="dk1"/>
              </a:solidFill>
              <a:latin typeface="Calibri"/>
              <a:ea typeface="Calibri"/>
              <a:cs typeface="Calibri"/>
              <a:sym typeface="Calibri"/>
            </a:endParaRPr>
          </a:p>
        </p:txBody>
      </p:sp>
      <p:sp>
        <p:nvSpPr>
          <p:cNvPr id="25" name="Google Shape;25;p1"/>
          <p:cNvSpPr/>
          <p:nvPr/>
        </p:nvSpPr>
        <p:spPr>
          <a:xfrm>
            <a:off x="4367585" y="7464698"/>
            <a:ext cx="47625" cy="781050"/>
          </a:xfrm>
          <a:prstGeom prst="rect">
            <a:avLst/>
          </a:prstGeom>
          <a:solidFill>
            <a:srgbClr val="FD7E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a:off x="4681910" y="7464698"/>
            <a:ext cx="2467861" cy="4762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3000"/>
              <a:buFont typeface="Arial"/>
              <a:buNone/>
            </a:pPr>
            <a:r>
              <a:rPr b="1" i="0" lang="en-US" sz="3000" u="none" cap="none" strike="noStrike">
                <a:solidFill>
                  <a:srgbClr val="FFFFFF"/>
                </a:solidFill>
                <a:latin typeface="Arial"/>
                <a:ea typeface="Arial"/>
                <a:cs typeface="Arial"/>
                <a:sym typeface="Arial"/>
              </a:rPr>
              <a:t>MICHAEL</a:t>
            </a:r>
            <a:endParaRPr b="0" i="0" sz="3000" u="none" cap="none" strike="noStrike">
              <a:solidFill>
                <a:schemeClr val="dk1"/>
              </a:solidFill>
              <a:latin typeface="Calibri"/>
              <a:ea typeface="Calibri"/>
              <a:cs typeface="Calibri"/>
              <a:sym typeface="Calibri"/>
            </a:endParaRPr>
          </a:p>
        </p:txBody>
      </p:sp>
      <p:sp>
        <p:nvSpPr>
          <p:cNvPr id="27" name="Google Shape;27;p1"/>
          <p:cNvSpPr/>
          <p:nvPr/>
        </p:nvSpPr>
        <p:spPr>
          <a:xfrm>
            <a:off x="4681910" y="7959998"/>
            <a:ext cx="246786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950"/>
              <a:buFont typeface="Arial"/>
              <a:buNone/>
            </a:pPr>
            <a:r>
              <a:rPr b="0" i="0" lang="en-US" sz="1950" u="none" cap="none" strike="noStrike">
                <a:solidFill>
                  <a:srgbClr val="969696"/>
                </a:solidFill>
                <a:latin typeface="Arial"/>
                <a:ea typeface="Arial"/>
                <a:cs typeface="Arial"/>
                <a:sym typeface="Arial"/>
              </a:rPr>
              <a:t>Security Researcher</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2" name="Shape 32"/>
        <p:cNvGrpSpPr/>
        <p:nvPr/>
      </p:nvGrpSpPr>
      <p:grpSpPr>
        <a:xfrm>
          <a:off x="0" y="0"/>
          <a:ext cx="0" cy="0"/>
          <a:chOff x="0" y="0"/>
          <a:chExt cx="0" cy="0"/>
        </a:xfrm>
      </p:grpSpPr>
      <p:sp>
        <p:nvSpPr>
          <p:cNvPr id="33" name="Google Shape;33;p2"/>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1047750" y="1772692"/>
            <a:ext cx="17811750" cy="10906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7200"/>
              <a:buFont typeface="Arial"/>
              <a:buNone/>
            </a:pPr>
            <a:r>
              <a:rPr b="1" i="0" lang="en-US" sz="7200" u="none" cap="none" strike="noStrike">
                <a:solidFill>
                  <a:srgbClr val="36CDFF"/>
                </a:solidFill>
                <a:latin typeface="Arial"/>
                <a:ea typeface="Arial"/>
                <a:cs typeface="Arial"/>
                <a:sym typeface="Arial"/>
              </a:rPr>
              <a:t>Who</a:t>
            </a:r>
            <a:r>
              <a:rPr b="1" i="0" lang="en-US" sz="7200" u="none" cap="none" strike="noStrike">
                <a:solidFill>
                  <a:srgbClr val="FFFFFF"/>
                </a:solidFill>
                <a:latin typeface="Arial"/>
                <a:ea typeface="Arial"/>
                <a:cs typeface="Arial"/>
                <a:sym typeface="Arial"/>
              </a:rPr>
              <a:t> are we?</a:t>
            </a:r>
            <a:endParaRPr b="0" i="0" sz="7200" u="none" cap="none" strike="noStrike">
              <a:solidFill>
                <a:schemeClr val="dk1"/>
              </a:solidFill>
              <a:latin typeface="Calibri"/>
              <a:ea typeface="Calibri"/>
              <a:cs typeface="Calibri"/>
              <a:sym typeface="Calibri"/>
            </a:endParaRPr>
          </a:p>
        </p:txBody>
      </p:sp>
      <p:sp>
        <p:nvSpPr>
          <p:cNvPr id="35" name="Google Shape;35;p2"/>
          <p:cNvSpPr/>
          <p:nvPr/>
        </p:nvSpPr>
        <p:spPr>
          <a:xfrm>
            <a:off x="1047750" y="3434804"/>
            <a:ext cx="7791450" cy="5079504"/>
          </a:xfrm>
          <a:prstGeom prst="roundRect">
            <a:avLst>
              <a:gd fmla="val 2625"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1590675" y="3977729"/>
            <a:ext cx="5175885"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1" i="0" lang="en-US" sz="1800" u="none" cap="none" strike="noStrike">
                <a:solidFill>
                  <a:srgbClr val="FD7EF5"/>
                </a:solidFill>
                <a:latin typeface="Arial"/>
                <a:ea typeface="Arial"/>
                <a:cs typeface="Arial"/>
                <a:sym typeface="Arial"/>
              </a:rPr>
              <a:t>SPEAKER</a:t>
            </a:r>
            <a:endParaRPr b="0" i="0" sz="1800" u="none" cap="none" strike="noStrike">
              <a:solidFill>
                <a:schemeClr val="dk1"/>
              </a:solidFill>
              <a:latin typeface="Calibri"/>
              <a:ea typeface="Calibri"/>
              <a:cs typeface="Calibri"/>
              <a:sym typeface="Calibri"/>
            </a:endParaRPr>
          </a:p>
        </p:txBody>
      </p:sp>
      <p:sp>
        <p:nvSpPr>
          <p:cNvPr id="37" name="Google Shape;37;p2"/>
          <p:cNvSpPr/>
          <p:nvPr/>
        </p:nvSpPr>
        <p:spPr>
          <a:xfrm>
            <a:off x="1590675" y="4430167"/>
            <a:ext cx="5175885" cy="6524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4200"/>
              <a:buFont typeface="Arial"/>
              <a:buNone/>
            </a:pPr>
            <a:r>
              <a:rPr b="1" i="0" lang="en-US" sz="4200" u="none" cap="none" strike="noStrike">
                <a:solidFill>
                  <a:srgbClr val="FFFFFF"/>
                </a:solidFill>
                <a:latin typeface="Arial"/>
                <a:ea typeface="Arial"/>
                <a:cs typeface="Arial"/>
                <a:sym typeface="Arial"/>
              </a:rPr>
              <a:t>RISHI</a:t>
            </a:r>
            <a:endParaRPr b="0" i="0" sz="4200" u="none" cap="none" strike="noStrike">
              <a:solidFill>
                <a:schemeClr val="dk1"/>
              </a:solidFill>
              <a:latin typeface="Calibri"/>
              <a:ea typeface="Calibri"/>
              <a:cs typeface="Calibri"/>
              <a:sym typeface="Calibri"/>
            </a:endParaRPr>
          </a:p>
        </p:txBody>
      </p:sp>
      <p:sp>
        <p:nvSpPr>
          <p:cNvPr id="38" name="Google Shape;38;p2"/>
          <p:cNvSpPr/>
          <p:nvPr/>
        </p:nvSpPr>
        <p:spPr>
          <a:xfrm>
            <a:off x="1590675" y="5120729"/>
            <a:ext cx="5175885"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950"/>
              <a:buFont typeface="Arial"/>
              <a:buNone/>
            </a:pPr>
            <a:r>
              <a:rPr b="0" i="0" lang="en-US" sz="1950" u="none" cap="none" strike="noStrike">
                <a:solidFill>
                  <a:srgbClr val="C8C8C8"/>
                </a:solidFill>
                <a:latin typeface="Arial"/>
                <a:ea typeface="Arial"/>
                <a:cs typeface="Arial"/>
                <a:sym typeface="Arial"/>
              </a:rPr>
              <a:t>Security Researcher</a:t>
            </a:r>
            <a:endParaRPr b="0" i="0" sz="1950" u="none" cap="none" strike="noStrike">
              <a:solidFill>
                <a:schemeClr val="dk1"/>
              </a:solidFill>
              <a:latin typeface="Calibri"/>
              <a:ea typeface="Calibri"/>
              <a:cs typeface="Calibri"/>
              <a:sym typeface="Calibri"/>
            </a:endParaRPr>
          </a:p>
        </p:txBody>
      </p:sp>
      <p:sp>
        <p:nvSpPr>
          <p:cNvPr id="39" name="Google Shape;39;p2"/>
          <p:cNvSpPr/>
          <p:nvPr/>
        </p:nvSpPr>
        <p:spPr>
          <a:xfrm>
            <a:off x="1590675" y="5444579"/>
            <a:ext cx="5175885"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London, UK</a:t>
            </a:r>
            <a:endParaRPr b="0" i="0" sz="1800" u="none" cap="none" strike="noStrike">
              <a:solidFill>
                <a:schemeClr val="dk1"/>
              </a:solidFill>
              <a:latin typeface="Calibri"/>
              <a:ea typeface="Calibri"/>
              <a:cs typeface="Calibri"/>
              <a:sym typeface="Calibri"/>
            </a:endParaRPr>
          </a:p>
        </p:txBody>
      </p:sp>
      <p:sp>
        <p:nvSpPr>
          <p:cNvPr id="40" name="Google Shape;40;p2"/>
          <p:cNvSpPr/>
          <p:nvPr/>
        </p:nvSpPr>
        <p:spPr>
          <a:xfrm>
            <a:off x="1590675" y="6011317"/>
            <a:ext cx="4705350" cy="9525"/>
          </a:xfrm>
          <a:prstGeom prst="rect">
            <a:avLst/>
          </a:prstGeom>
          <a:solidFill>
            <a:srgbClr val="FFFFFF">
              <a:alpha val="12157"/>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1640205" y="6325642"/>
            <a:ext cx="4732020" cy="1683841"/>
          </a:xfrm>
          <a:prstGeom prst="rect">
            <a:avLst/>
          </a:prstGeom>
          <a:noFill/>
          <a:ln>
            <a:noFill/>
          </a:ln>
        </p:spPr>
        <p:txBody>
          <a:bodyPr anchorCtr="0" anchor="t" bIns="25400" lIns="25400" spcFirstLastPara="1" rIns="25400" wrap="square" tIns="25400">
            <a:normAutofit/>
          </a:bodyPr>
          <a:lstStyle/>
          <a:p>
            <a:pPr indent="-160020" lvl="0" marL="160020" marR="0" rtl="0" algn="l">
              <a:lnSpc>
                <a:spcPct val="157091"/>
              </a:lnSpc>
              <a:spcBef>
                <a:spcPts val="0"/>
              </a:spcBef>
              <a:spcAft>
                <a:spcPts val="0"/>
              </a:spcAft>
              <a:buClr>
                <a:srgbClr val="C8C8C8"/>
              </a:buClr>
              <a:buSzPts val="1800"/>
              <a:buFont typeface="Arial"/>
              <a:buChar char="•"/>
            </a:pPr>
            <a:r>
              <a:rPr b="0" i="0" lang="en-US" sz="1800" u="none" cap="none" strike="noStrike">
                <a:solidFill>
                  <a:srgbClr val="C8C8C8"/>
                </a:solidFill>
                <a:latin typeface="Arial"/>
                <a:ea typeface="Arial"/>
                <a:cs typeface="Arial"/>
                <a:sym typeface="Arial"/>
              </a:rPr>
              <a:t>Vulnerability research, detection engineering, attack surface management</a:t>
            </a:r>
            <a:endParaRPr b="0" i="0" sz="1800" u="none" cap="none" strike="noStrike">
              <a:solidFill>
                <a:schemeClr val="dk1"/>
              </a:solidFill>
              <a:latin typeface="Calibri"/>
              <a:ea typeface="Calibri"/>
              <a:cs typeface="Calibri"/>
              <a:sym typeface="Calibri"/>
            </a:endParaRPr>
          </a:p>
          <a:p>
            <a:pPr indent="-160020" lvl="0" marL="160020" marR="0" rtl="0" algn="l">
              <a:lnSpc>
                <a:spcPct val="157091"/>
              </a:lnSpc>
              <a:spcBef>
                <a:spcPts val="0"/>
              </a:spcBef>
              <a:spcAft>
                <a:spcPts val="0"/>
              </a:spcAft>
              <a:buClr>
                <a:srgbClr val="C8C8C8"/>
              </a:buClr>
              <a:buSzPts val="1800"/>
              <a:buFont typeface="Arial"/>
              <a:buChar char="•"/>
            </a:pPr>
            <a:r>
              <a:rPr b="0" i="0" lang="en-US" sz="1800" u="none" cap="none" strike="noStrike">
                <a:solidFill>
                  <a:srgbClr val="C8C8C8"/>
                </a:solidFill>
                <a:latin typeface="Arial"/>
                <a:ea typeface="Arial"/>
                <a:cs typeface="Arial"/>
                <a:sym typeface="Arial"/>
              </a:rPr>
              <a:t>Threat intelligence &amp; OSINT</a:t>
            </a:r>
            <a:endParaRPr b="0" i="0" sz="1800" u="none" cap="none" strike="noStrike">
              <a:solidFill>
                <a:schemeClr val="dk1"/>
              </a:solidFill>
              <a:latin typeface="Calibri"/>
              <a:ea typeface="Calibri"/>
              <a:cs typeface="Calibri"/>
              <a:sym typeface="Calibri"/>
            </a:endParaRPr>
          </a:p>
          <a:p>
            <a:pPr indent="-160020" lvl="0" marL="160020" marR="0" rtl="0" algn="l">
              <a:lnSpc>
                <a:spcPct val="157091"/>
              </a:lnSpc>
              <a:spcBef>
                <a:spcPts val="0"/>
              </a:spcBef>
              <a:spcAft>
                <a:spcPts val="0"/>
              </a:spcAft>
              <a:buClr>
                <a:srgbClr val="C8C8C8"/>
              </a:buClr>
              <a:buSzPts val="1800"/>
              <a:buFont typeface="Arial"/>
              <a:buChar char="•"/>
            </a:pPr>
            <a:r>
              <a:rPr b="0" i="0" lang="en-US" sz="1800" u="none" cap="none" strike="noStrike">
                <a:solidFill>
                  <a:srgbClr val="C8C8C8"/>
                </a:solidFill>
                <a:latin typeface="Arial"/>
                <a:ea typeface="Arial"/>
                <a:cs typeface="Arial"/>
                <a:sym typeface="Arial"/>
              </a:rPr>
              <a:t>Leadership Team - UK OSINT Community</a:t>
            </a:r>
            <a:endParaRPr b="0" i="0" sz="1800" u="none" cap="none" strike="noStrike">
              <a:solidFill>
                <a:schemeClr val="dk1"/>
              </a:solidFill>
              <a:latin typeface="Calibri"/>
              <a:ea typeface="Calibri"/>
              <a:cs typeface="Calibri"/>
              <a:sym typeface="Calibri"/>
            </a:endParaRPr>
          </a:p>
        </p:txBody>
      </p:sp>
      <p:pic>
        <p:nvPicPr>
          <p:cNvPr descr="preencoded.png" id="42" name="Google Shape;42;p2"/>
          <p:cNvPicPr preferRelativeResize="0"/>
          <p:nvPr/>
        </p:nvPicPr>
        <p:blipFill rotWithShape="1">
          <a:blip r:embed="rId3">
            <a:alphaModFix/>
          </a:blip>
          <a:srcRect b="0" l="0" r="0" t="0"/>
          <a:stretch/>
        </p:blipFill>
        <p:spPr>
          <a:xfrm>
            <a:off x="6677025" y="3977729"/>
            <a:ext cx="1619250" cy="1619250"/>
          </a:xfrm>
          <a:prstGeom prst="rect">
            <a:avLst/>
          </a:prstGeom>
          <a:noFill/>
          <a:ln>
            <a:noFill/>
          </a:ln>
        </p:spPr>
      </p:pic>
      <p:sp>
        <p:nvSpPr>
          <p:cNvPr id="43" name="Google Shape;43;p2"/>
          <p:cNvSpPr/>
          <p:nvPr/>
        </p:nvSpPr>
        <p:spPr>
          <a:xfrm>
            <a:off x="9448800" y="3434804"/>
            <a:ext cx="7791450" cy="5079504"/>
          </a:xfrm>
          <a:prstGeom prst="roundRect">
            <a:avLst>
              <a:gd fmla="val 2625"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9991725" y="3977729"/>
            <a:ext cx="5175885"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1" i="0" lang="en-US" sz="1800" u="none" cap="none" strike="noStrike">
                <a:solidFill>
                  <a:srgbClr val="FD7EF5"/>
                </a:solidFill>
                <a:latin typeface="Arial"/>
                <a:ea typeface="Arial"/>
                <a:cs typeface="Arial"/>
                <a:sym typeface="Arial"/>
              </a:rPr>
              <a:t>SPEAKER</a:t>
            </a:r>
            <a:endParaRPr b="0" i="0" sz="1800" u="none" cap="none" strike="noStrike">
              <a:solidFill>
                <a:schemeClr val="dk1"/>
              </a:solidFill>
              <a:latin typeface="Calibri"/>
              <a:ea typeface="Calibri"/>
              <a:cs typeface="Calibri"/>
              <a:sym typeface="Calibri"/>
            </a:endParaRPr>
          </a:p>
        </p:txBody>
      </p:sp>
      <p:sp>
        <p:nvSpPr>
          <p:cNvPr id="45" name="Google Shape;45;p2"/>
          <p:cNvSpPr/>
          <p:nvPr/>
        </p:nvSpPr>
        <p:spPr>
          <a:xfrm>
            <a:off x="9991725" y="4430167"/>
            <a:ext cx="5175885" cy="6524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4200"/>
              <a:buFont typeface="Arial"/>
              <a:buNone/>
            </a:pPr>
            <a:r>
              <a:rPr b="1" i="0" lang="en-US" sz="4200" u="none" cap="none" strike="noStrike">
                <a:solidFill>
                  <a:srgbClr val="FFFFFF"/>
                </a:solidFill>
                <a:latin typeface="Arial"/>
                <a:ea typeface="Arial"/>
                <a:cs typeface="Arial"/>
                <a:sym typeface="Arial"/>
              </a:rPr>
              <a:t>MICHAEL</a:t>
            </a:r>
            <a:endParaRPr b="0" i="0" sz="4200" u="none" cap="none" strike="noStrike">
              <a:solidFill>
                <a:schemeClr val="dk1"/>
              </a:solidFill>
              <a:latin typeface="Calibri"/>
              <a:ea typeface="Calibri"/>
              <a:cs typeface="Calibri"/>
              <a:sym typeface="Calibri"/>
            </a:endParaRPr>
          </a:p>
        </p:txBody>
      </p:sp>
      <p:sp>
        <p:nvSpPr>
          <p:cNvPr id="46" name="Google Shape;46;p2"/>
          <p:cNvSpPr/>
          <p:nvPr/>
        </p:nvSpPr>
        <p:spPr>
          <a:xfrm>
            <a:off x="9991725" y="5120729"/>
            <a:ext cx="5175885"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950"/>
              <a:buFont typeface="Arial"/>
              <a:buNone/>
            </a:pPr>
            <a:r>
              <a:rPr b="0" i="0" lang="en-US" sz="1950" u="none" cap="none" strike="noStrike">
                <a:solidFill>
                  <a:srgbClr val="C8C8C8"/>
                </a:solidFill>
                <a:latin typeface="Arial"/>
                <a:ea typeface="Arial"/>
                <a:cs typeface="Arial"/>
                <a:sym typeface="Arial"/>
              </a:rPr>
              <a:t>Security Researcher</a:t>
            </a:r>
            <a:endParaRPr b="0" i="0" sz="1950" u="none" cap="none" strike="noStrike">
              <a:solidFill>
                <a:schemeClr val="dk1"/>
              </a:solidFill>
              <a:latin typeface="Calibri"/>
              <a:ea typeface="Calibri"/>
              <a:cs typeface="Calibri"/>
              <a:sym typeface="Calibri"/>
            </a:endParaRPr>
          </a:p>
        </p:txBody>
      </p:sp>
      <p:sp>
        <p:nvSpPr>
          <p:cNvPr id="47" name="Google Shape;47;p2"/>
          <p:cNvSpPr/>
          <p:nvPr/>
        </p:nvSpPr>
        <p:spPr>
          <a:xfrm>
            <a:off x="9991725" y="5444579"/>
            <a:ext cx="5175885"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Germany</a:t>
            </a:r>
            <a:endParaRPr b="0" i="0" sz="1800" u="none" cap="none" strike="noStrike">
              <a:solidFill>
                <a:schemeClr val="dk1"/>
              </a:solidFill>
              <a:latin typeface="Calibri"/>
              <a:ea typeface="Calibri"/>
              <a:cs typeface="Calibri"/>
              <a:sym typeface="Calibri"/>
            </a:endParaRPr>
          </a:p>
        </p:txBody>
      </p:sp>
      <p:sp>
        <p:nvSpPr>
          <p:cNvPr id="48" name="Google Shape;48;p2"/>
          <p:cNvSpPr/>
          <p:nvPr/>
        </p:nvSpPr>
        <p:spPr>
          <a:xfrm>
            <a:off x="9991725" y="6011317"/>
            <a:ext cx="4705350" cy="9525"/>
          </a:xfrm>
          <a:prstGeom prst="rect">
            <a:avLst/>
          </a:prstGeom>
          <a:solidFill>
            <a:srgbClr val="FFFFFF">
              <a:alpha val="12157"/>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10041255" y="6325642"/>
            <a:ext cx="4732020" cy="1272406"/>
          </a:xfrm>
          <a:prstGeom prst="rect">
            <a:avLst/>
          </a:prstGeom>
          <a:noFill/>
          <a:ln>
            <a:noFill/>
          </a:ln>
        </p:spPr>
        <p:txBody>
          <a:bodyPr anchorCtr="0" anchor="t" bIns="25400" lIns="25400" spcFirstLastPara="1" rIns="25400" wrap="square" tIns="25400">
            <a:normAutofit/>
          </a:bodyPr>
          <a:lstStyle/>
          <a:p>
            <a:pPr indent="-160020" lvl="0" marL="160020" marR="0" rtl="0" algn="l">
              <a:lnSpc>
                <a:spcPct val="157091"/>
              </a:lnSpc>
              <a:spcBef>
                <a:spcPts val="0"/>
              </a:spcBef>
              <a:spcAft>
                <a:spcPts val="0"/>
              </a:spcAft>
              <a:buClr>
                <a:srgbClr val="C8C8C8"/>
              </a:buClr>
              <a:buSzPts val="1800"/>
              <a:buFont typeface="Arial"/>
              <a:buChar char="•"/>
            </a:pPr>
            <a:r>
              <a:rPr b="0" i="0" lang="en-US" sz="1800" u="none" cap="none" strike="noStrike">
                <a:solidFill>
                  <a:srgbClr val="C8C8C8"/>
                </a:solidFill>
                <a:latin typeface="Arial"/>
                <a:ea typeface="Arial"/>
                <a:cs typeface="Arial"/>
                <a:sym typeface="Arial"/>
              </a:rPr>
              <a:t>A</a:t>
            </a:r>
            <a:r>
              <a:rPr lang="en-US" sz="1800">
                <a:solidFill>
                  <a:srgbClr val="C8C8C8"/>
                </a:solidFill>
              </a:rPr>
              <a:t>I Security,</a:t>
            </a:r>
            <a:r>
              <a:rPr b="0" i="0" lang="en-US" sz="1800" u="none" cap="none" strike="noStrike">
                <a:solidFill>
                  <a:srgbClr val="C8C8C8"/>
                </a:solidFill>
                <a:latin typeface="Arial"/>
                <a:ea typeface="Arial"/>
                <a:cs typeface="Arial"/>
                <a:sym typeface="Arial"/>
              </a:rPr>
              <a:t> A</a:t>
            </a:r>
            <a:r>
              <a:rPr lang="en-US" sz="1800">
                <a:solidFill>
                  <a:srgbClr val="C8C8C8"/>
                </a:solidFill>
              </a:rPr>
              <a:t>ppSec,</a:t>
            </a:r>
            <a:r>
              <a:rPr b="0" i="0" lang="en-US" sz="1800" u="none" cap="none" strike="noStrike">
                <a:solidFill>
                  <a:srgbClr val="C8C8C8"/>
                </a:solidFill>
                <a:latin typeface="Arial"/>
                <a:ea typeface="Arial"/>
                <a:cs typeface="Arial"/>
                <a:sym typeface="Arial"/>
              </a:rPr>
              <a:t> O</a:t>
            </a:r>
            <a:r>
              <a:rPr lang="en-US" sz="1800">
                <a:solidFill>
                  <a:srgbClr val="C8C8C8"/>
                </a:solidFill>
              </a:rPr>
              <a:t>ffSec and</a:t>
            </a:r>
            <a:r>
              <a:rPr b="0" i="0" lang="en-US" sz="1800" u="none" cap="none" strike="noStrike">
                <a:solidFill>
                  <a:srgbClr val="C8C8C8"/>
                </a:solidFill>
                <a:latin typeface="Arial"/>
                <a:ea typeface="Arial"/>
                <a:cs typeface="Arial"/>
                <a:sym typeface="Arial"/>
              </a:rPr>
              <a:t> </a:t>
            </a:r>
            <a:r>
              <a:rPr lang="en-US" sz="1800">
                <a:solidFill>
                  <a:srgbClr val="C8C8C8"/>
                </a:solidFill>
              </a:rPr>
              <a:t>OSINT</a:t>
            </a:r>
            <a:endParaRPr b="0" i="0" sz="1800" u="none" cap="none" strike="noStrike">
              <a:solidFill>
                <a:schemeClr val="dk1"/>
              </a:solidFill>
              <a:latin typeface="Calibri"/>
              <a:ea typeface="Calibri"/>
              <a:cs typeface="Calibri"/>
              <a:sym typeface="Calibri"/>
            </a:endParaRPr>
          </a:p>
          <a:p>
            <a:pPr indent="-160020" lvl="0" marL="160020" marR="0" rtl="0" algn="l">
              <a:lnSpc>
                <a:spcPct val="157091"/>
              </a:lnSpc>
              <a:spcBef>
                <a:spcPts val="0"/>
              </a:spcBef>
              <a:spcAft>
                <a:spcPts val="0"/>
              </a:spcAft>
              <a:buClr>
                <a:srgbClr val="C8C8C8"/>
              </a:buClr>
              <a:buSzPts val="1800"/>
              <a:buFont typeface="Arial"/>
              <a:buChar char="•"/>
            </a:pPr>
            <a:r>
              <a:rPr b="0" i="0" lang="en-US" sz="1800" u="none" cap="none" strike="noStrike">
                <a:solidFill>
                  <a:srgbClr val="C8C8C8"/>
                </a:solidFill>
                <a:latin typeface="Arial"/>
                <a:ea typeface="Arial"/>
                <a:cs typeface="Arial"/>
                <a:sym typeface="Arial"/>
              </a:rPr>
              <a:t>CISSP, OSCP, GCPN</a:t>
            </a:r>
            <a:endParaRPr b="0" i="0" sz="1800" u="none" cap="none" strike="noStrike">
              <a:solidFill>
                <a:schemeClr val="dk1"/>
              </a:solidFill>
              <a:latin typeface="Calibri"/>
              <a:ea typeface="Calibri"/>
              <a:cs typeface="Calibri"/>
              <a:sym typeface="Calibri"/>
            </a:endParaRPr>
          </a:p>
          <a:p>
            <a:pPr indent="-160020" lvl="0" marL="160020" marR="0" rtl="0" algn="l">
              <a:lnSpc>
                <a:spcPct val="157091"/>
              </a:lnSpc>
              <a:spcBef>
                <a:spcPts val="0"/>
              </a:spcBef>
              <a:spcAft>
                <a:spcPts val="0"/>
              </a:spcAft>
              <a:buClr>
                <a:srgbClr val="C8C8C8"/>
              </a:buClr>
              <a:buSzPts val="1800"/>
              <a:buFont typeface="Arial"/>
              <a:buChar char="•"/>
            </a:pPr>
            <a:r>
              <a:rPr b="0" i="0" lang="en-US" sz="1800" u="none" cap="none" strike="noStrike">
                <a:solidFill>
                  <a:srgbClr val="C8C8C8"/>
                </a:solidFill>
                <a:latin typeface="Arial"/>
                <a:ea typeface="Arial"/>
                <a:cs typeface="Arial"/>
                <a:sym typeface="Arial"/>
              </a:rPr>
              <a:t>Organization Team - BSides Luxembourg</a:t>
            </a:r>
            <a:endParaRPr b="0" i="0" sz="1800" u="none" cap="none" strike="noStrike">
              <a:solidFill>
                <a:schemeClr val="dk1"/>
              </a:solidFill>
              <a:latin typeface="Calibri"/>
              <a:ea typeface="Calibri"/>
              <a:cs typeface="Calibri"/>
              <a:sym typeface="Calibri"/>
            </a:endParaRPr>
          </a:p>
        </p:txBody>
      </p:sp>
      <p:pic>
        <p:nvPicPr>
          <p:cNvPr descr="preencoded.png" id="50" name="Google Shape;50;p2"/>
          <p:cNvPicPr preferRelativeResize="0"/>
          <p:nvPr/>
        </p:nvPicPr>
        <p:blipFill rotWithShape="1">
          <a:blip r:embed="rId4">
            <a:alphaModFix/>
          </a:blip>
          <a:srcRect b="0" l="0" r="0" t="0"/>
          <a:stretch/>
        </p:blipFill>
        <p:spPr>
          <a:xfrm>
            <a:off x="15078075" y="3977729"/>
            <a:ext cx="1619250" cy="1619250"/>
          </a:xfrm>
          <a:prstGeom prst="rect">
            <a:avLst/>
          </a:prstGeom>
          <a:noFill/>
          <a:ln>
            <a:noFill/>
          </a:ln>
        </p:spPr>
      </p:pic>
      <p:pic>
        <p:nvPicPr>
          <p:cNvPr descr="preencoded.png" id="51" name="Google Shape;51;p2"/>
          <p:cNvPicPr preferRelativeResize="0"/>
          <p:nvPr/>
        </p:nvPicPr>
        <p:blipFill rotWithShape="1">
          <a:blip r:embed="rId5">
            <a:alphaModFix/>
          </a:blip>
          <a:srcRect b="0" l="0" r="0" t="0"/>
          <a:stretch/>
        </p:blipFill>
        <p:spPr>
          <a:xfrm>
            <a:off x="16759610" y="9703594"/>
            <a:ext cx="342900" cy="297656"/>
          </a:xfrm>
          <a:prstGeom prst="rect">
            <a:avLst/>
          </a:prstGeom>
          <a:noFill/>
          <a:ln>
            <a:noFill/>
          </a:ln>
        </p:spPr>
      </p:pic>
      <p:sp>
        <p:nvSpPr>
          <p:cNvPr id="52" name="Google Shape;52;p2"/>
          <p:cNvSpPr/>
          <p:nvPr/>
        </p:nvSpPr>
        <p:spPr>
          <a:xfrm>
            <a:off x="17197760" y="9709547"/>
            <a:ext cx="213940"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2</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7" name="Shape 57"/>
        <p:cNvGrpSpPr/>
        <p:nvPr/>
      </p:nvGrpSpPr>
      <p:grpSpPr>
        <a:xfrm>
          <a:off x="0" y="0"/>
          <a:ext cx="0" cy="0"/>
          <a:chOff x="0" y="0"/>
          <a:chExt cx="0" cy="0"/>
        </a:xfrm>
      </p:grpSpPr>
      <p:sp>
        <p:nvSpPr>
          <p:cNvPr id="58" name="Google Shape;58;p3"/>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3"/>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4800"/>
              <a:buFont typeface="Arial"/>
              <a:buNone/>
            </a:pPr>
            <a:r>
              <a:rPr b="1" i="0" lang="en-US" sz="4800" u="none" cap="none" strike="noStrike">
                <a:solidFill>
                  <a:srgbClr val="36CDFF"/>
                </a:solidFill>
                <a:latin typeface="Arial"/>
                <a:ea typeface="Arial"/>
                <a:cs typeface="Arial"/>
                <a:sym typeface="Arial"/>
              </a:rPr>
              <a:t>Why </a:t>
            </a:r>
            <a:r>
              <a:rPr b="1" i="0" lang="en-US" sz="4800" u="none" cap="none" strike="noStrike">
                <a:solidFill>
                  <a:srgbClr val="FFFFFF"/>
                </a:solidFill>
                <a:latin typeface="Arial"/>
                <a:ea typeface="Arial"/>
                <a:cs typeface="Arial"/>
                <a:sym typeface="Arial"/>
              </a:rPr>
              <a:t>does this matter?</a:t>
            </a:r>
            <a:endParaRPr b="0" i="0" sz="4800" u="none" cap="none" strike="noStrike">
              <a:solidFill>
                <a:schemeClr val="dk1"/>
              </a:solidFill>
              <a:latin typeface="Calibri"/>
              <a:ea typeface="Calibri"/>
              <a:cs typeface="Calibri"/>
              <a:sym typeface="Calibri"/>
            </a:endParaRPr>
          </a:p>
        </p:txBody>
      </p:sp>
      <p:sp>
        <p:nvSpPr>
          <p:cNvPr id="60" name="Google Shape;60;p3"/>
          <p:cNvSpPr/>
          <p:nvPr/>
        </p:nvSpPr>
        <p:spPr>
          <a:xfrm>
            <a:off x="952500" y="1674019"/>
            <a:ext cx="2779648"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875"/>
              <a:buFont typeface="Arial"/>
              <a:buNone/>
            </a:pPr>
            <a:r>
              <a:rPr b="1" i="0" lang="en-US" sz="1875" u="none" cap="none" strike="noStrike">
                <a:solidFill>
                  <a:srgbClr val="36CDFF"/>
                </a:solidFill>
                <a:latin typeface="Arial"/>
                <a:ea typeface="Arial"/>
                <a:cs typeface="Arial"/>
                <a:sym typeface="Arial"/>
              </a:rPr>
              <a:t>THE PERFECT HIRE…</a:t>
            </a:r>
            <a:endParaRPr b="0" i="0" sz="1875" u="none" cap="none" strike="noStrike">
              <a:solidFill>
                <a:schemeClr val="dk1"/>
              </a:solidFill>
              <a:latin typeface="Calibri"/>
              <a:ea typeface="Calibri"/>
              <a:cs typeface="Calibri"/>
              <a:sym typeface="Calibri"/>
            </a:endParaRPr>
          </a:p>
        </p:txBody>
      </p:sp>
      <p:sp>
        <p:nvSpPr>
          <p:cNvPr id="61" name="Google Shape;61;p3"/>
          <p:cNvSpPr/>
          <p:nvPr/>
        </p:nvSpPr>
        <p:spPr>
          <a:xfrm>
            <a:off x="3574703" y="1614488"/>
            <a:ext cx="1644848" cy="395288"/>
          </a:xfrm>
          <a:prstGeom prst="roundRect">
            <a:avLst>
              <a:gd fmla="val 48193" name="adj"/>
            </a:avLst>
          </a:prstGeom>
          <a:solidFill>
            <a:srgbClr val="2DE1C2">
              <a:alpha val="12157"/>
            </a:srgbClr>
          </a:solidFill>
          <a:ln cap="flat" cmpd="sng" w="9525">
            <a:solidFill>
              <a:srgbClr val="2DE1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2" name="Google Shape;62;p3"/>
          <p:cNvPicPr preferRelativeResize="0"/>
          <p:nvPr/>
        </p:nvPicPr>
        <p:blipFill rotWithShape="1">
          <a:blip r:embed="rId3">
            <a:alphaModFix/>
          </a:blip>
          <a:srcRect b="0" l="0" r="0" t="0"/>
          <a:stretch/>
        </p:blipFill>
        <p:spPr>
          <a:xfrm>
            <a:off x="3679478" y="1716881"/>
            <a:ext cx="190500" cy="190500"/>
          </a:xfrm>
          <a:prstGeom prst="rect">
            <a:avLst/>
          </a:prstGeom>
          <a:noFill/>
          <a:ln>
            <a:noFill/>
          </a:ln>
        </p:spPr>
      </p:pic>
      <p:sp>
        <p:nvSpPr>
          <p:cNvPr id="63" name="Google Shape;63;p3"/>
          <p:cNvSpPr/>
          <p:nvPr/>
        </p:nvSpPr>
        <p:spPr>
          <a:xfrm>
            <a:off x="3927128" y="1681163"/>
            <a:ext cx="1206698"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2DE1C2"/>
              </a:buClr>
              <a:buSzPts val="1800"/>
              <a:buFont typeface="Arial"/>
              <a:buNone/>
            </a:pPr>
            <a:r>
              <a:rPr b="1" i="0" lang="en-US" sz="1800" u="none" cap="none" strike="noStrike">
                <a:solidFill>
                  <a:srgbClr val="2DE1C2"/>
                </a:solidFill>
                <a:latin typeface="Arial"/>
                <a:ea typeface="Arial"/>
                <a:cs typeface="Arial"/>
                <a:sym typeface="Arial"/>
              </a:rPr>
              <a:t>looks legit</a:t>
            </a:r>
            <a:endParaRPr b="0" i="0" sz="1800" u="none" cap="none" strike="noStrike">
              <a:solidFill>
                <a:schemeClr val="dk1"/>
              </a:solidFill>
              <a:latin typeface="Calibri"/>
              <a:ea typeface="Calibri"/>
              <a:cs typeface="Calibri"/>
              <a:sym typeface="Calibri"/>
            </a:endParaRPr>
          </a:p>
        </p:txBody>
      </p:sp>
      <p:sp>
        <p:nvSpPr>
          <p:cNvPr id="64" name="Google Shape;64;p3"/>
          <p:cNvSpPr/>
          <p:nvPr/>
        </p:nvSpPr>
        <p:spPr>
          <a:xfrm>
            <a:off x="1395413" y="2143125"/>
            <a:ext cx="7115175" cy="7191375"/>
          </a:xfrm>
          <a:prstGeom prst="roundRect">
            <a:avLst>
              <a:gd fmla="val 1339" name="adj"/>
            </a:avLst>
          </a:prstGeom>
          <a:noFill/>
          <a:ln cap="flat" cmpd="sng" w="66675">
            <a:solidFill>
              <a:srgbClr val="2DE1C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5" name="Google Shape;65;p3"/>
          <p:cNvPicPr preferRelativeResize="0"/>
          <p:nvPr/>
        </p:nvPicPr>
        <p:blipFill rotWithShape="1">
          <a:blip r:embed="rId4">
            <a:alphaModFix/>
          </a:blip>
          <a:srcRect b="0" l="713" r="713" t="0"/>
          <a:stretch/>
        </p:blipFill>
        <p:spPr>
          <a:xfrm>
            <a:off x="1395413" y="2143125"/>
            <a:ext cx="7115175" cy="7191375"/>
          </a:xfrm>
          <a:prstGeom prst="rect">
            <a:avLst/>
          </a:prstGeom>
          <a:noFill/>
          <a:ln>
            <a:noFill/>
          </a:ln>
        </p:spPr>
      </p:pic>
      <p:sp>
        <p:nvSpPr>
          <p:cNvPr id="66" name="Google Shape;66;p3"/>
          <p:cNvSpPr/>
          <p:nvPr/>
        </p:nvSpPr>
        <p:spPr>
          <a:xfrm>
            <a:off x="9334500" y="1674019"/>
            <a:ext cx="2784641"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1875"/>
              <a:buFont typeface="Arial"/>
              <a:buNone/>
            </a:pPr>
            <a:r>
              <a:rPr b="1" i="0" lang="en-US" sz="1875" u="none" cap="none" strike="noStrike">
                <a:solidFill>
                  <a:srgbClr val="E31E24"/>
                </a:solidFill>
                <a:latin typeface="Arial"/>
                <a:ea typeface="Arial"/>
                <a:cs typeface="Arial"/>
                <a:sym typeface="Arial"/>
              </a:rPr>
              <a:t>…FROM PYONGYANG</a:t>
            </a:r>
            <a:endParaRPr b="0" i="0" sz="1875" u="none" cap="none" strike="noStrike">
              <a:solidFill>
                <a:schemeClr val="dk1"/>
              </a:solidFill>
              <a:latin typeface="Calibri"/>
              <a:ea typeface="Calibri"/>
              <a:cs typeface="Calibri"/>
              <a:sym typeface="Calibri"/>
            </a:endParaRPr>
          </a:p>
        </p:txBody>
      </p:sp>
      <p:sp>
        <p:nvSpPr>
          <p:cNvPr id="67" name="Google Shape;67;p3"/>
          <p:cNvSpPr/>
          <p:nvPr/>
        </p:nvSpPr>
        <p:spPr>
          <a:xfrm>
            <a:off x="11961242" y="1614488"/>
            <a:ext cx="1631900" cy="395288"/>
          </a:xfrm>
          <a:prstGeom prst="roundRect">
            <a:avLst>
              <a:gd fmla="val 48193" name="adj"/>
            </a:avLst>
          </a:prstGeom>
          <a:solidFill>
            <a:srgbClr val="E31E24">
              <a:alpha val="12157"/>
            </a:srgbClr>
          </a:solidFill>
          <a:ln cap="flat" cmpd="sng" w="9525">
            <a:solidFill>
              <a:srgbClr val="E31E2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8" name="Google Shape;68;p3"/>
          <p:cNvPicPr preferRelativeResize="0"/>
          <p:nvPr/>
        </p:nvPicPr>
        <p:blipFill rotWithShape="1">
          <a:blip r:embed="rId5">
            <a:alphaModFix/>
          </a:blip>
          <a:srcRect b="0" l="0" r="0" t="0"/>
          <a:stretch/>
        </p:blipFill>
        <p:spPr>
          <a:xfrm>
            <a:off x="12066017" y="1716881"/>
            <a:ext cx="190500" cy="190500"/>
          </a:xfrm>
          <a:prstGeom prst="rect">
            <a:avLst/>
          </a:prstGeom>
          <a:noFill/>
          <a:ln>
            <a:noFill/>
          </a:ln>
        </p:spPr>
      </p:pic>
      <p:sp>
        <p:nvSpPr>
          <p:cNvPr id="69" name="Google Shape;69;p3"/>
          <p:cNvSpPr/>
          <p:nvPr/>
        </p:nvSpPr>
        <p:spPr>
          <a:xfrm>
            <a:off x="12313667" y="1681163"/>
            <a:ext cx="1193750"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1800"/>
              <a:buFont typeface="Arial"/>
              <a:buNone/>
            </a:pPr>
            <a:r>
              <a:rPr b="1" i="0" lang="en-US" sz="1800" u="none" cap="none" strike="noStrike">
                <a:solidFill>
                  <a:srgbClr val="E31E24"/>
                </a:solidFill>
                <a:latin typeface="Arial"/>
                <a:ea typeface="Arial"/>
                <a:cs typeface="Arial"/>
                <a:sym typeface="Arial"/>
              </a:rPr>
              <a:t>FLAGGED</a:t>
            </a:r>
            <a:endParaRPr b="0" i="0" sz="1800" u="none" cap="none" strike="noStrike">
              <a:solidFill>
                <a:schemeClr val="dk1"/>
              </a:solidFill>
              <a:latin typeface="Calibri"/>
              <a:ea typeface="Calibri"/>
              <a:cs typeface="Calibri"/>
              <a:sym typeface="Calibri"/>
            </a:endParaRPr>
          </a:p>
        </p:txBody>
      </p:sp>
      <p:sp>
        <p:nvSpPr>
          <p:cNvPr id="70" name="Google Shape;70;p3"/>
          <p:cNvSpPr/>
          <p:nvPr/>
        </p:nvSpPr>
        <p:spPr>
          <a:xfrm>
            <a:off x="9777413" y="2143125"/>
            <a:ext cx="7115175" cy="7191375"/>
          </a:xfrm>
          <a:prstGeom prst="roundRect">
            <a:avLst>
              <a:gd fmla="val 1339" name="adj"/>
            </a:avLst>
          </a:prstGeom>
          <a:noFill/>
          <a:ln cap="flat" cmpd="sng" w="66675">
            <a:solidFill>
              <a:srgbClr val="E31E2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71" name="Google Shape;71;p3"/>
          <p:cNvPicPr preferRelativeResize="0"/>
          <p:nvPr/>
        </p:nvPicPr>
        <p:blipFill rotWithShape="1">
          <a:blip r:embed="rId6">
            <a:alphaModFix/>
          </a:blip>
          <a:srcRect b="0" l="713" r="713" t="0"/>
          <a:stretch/>
        </p:blipFill>
        <p:spPr>
          <a:xfrm>
            <a:off x="9777413" y="2143125"/>
            <a:ext cx="7115175" cy="7191375"/>
          </a:xfrm>
          <a:prstGeom prst="rect">
            <a:avLst/>
          </a:prstGeom>
          <a:noFill/>
          <a:ln>
            <a:noFill/>
          </a:ln>
        </p:spPr>
      </p:pic>
      <p:pic>
        <p:nvPicPr>
          <p:cNvPr descr="preencoded.png" id="72" name="Google Shape;72;p3"/>
          <p:cNvPicPr preferRelativeResize="0"/>
          <p:nvPr/>
        </p:nvPicPr>
        <p:blipFill rotWithShape="1">
          <a:blip r:embed="rId7">
            <a:alphaModFix/>
          </a:blip>
          <a:srcRect b="0" l="0" r="0" t="0"/>
          <a:stretch/>
        </p:blipFill>
        <p:spPr>
          <a:xfrm>
            <a:off x="16759610" y="9703594"/>
            <a:ext cx="342900" cy="297656"/>
          </a:xfrm>
          <a:prstGeom prst="rect">
            <a:avLst/>
          </a:prstGeom>
          <a:noFill/>
          <a:ln>
            <a:noFill/>
          </a:ln>
        </p:spPr>
      </p:pic>
      <p:sp>
        <p:nvSpPr>
          <p:cNvPr id="73" name="Google Shape;73;p3"/>
          <p:cNvSpPr/>
          <p:nvPr/>
        </p:nvSpPr>
        <p:spPr>
          <a:xfrm>
            <a:off x="17197760" y="9709547"/>
            <a:ext cx="213940"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3</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8" name="Shape 78"/>
        <p:cNvGrpSpPr/>
        <p:nvPr/>
      </p:nvGrpSpPr>
      <p:grpSpPr>
        <a:xfrm>
          <a:off x="0" y="0"/>
          <a:ext cx="0" cy="0"/>
          <a:chOff x="0" y="0"/>
          <a:chExt cx="0" cy="0"/>
        </a:xfrm>
      </p:grpSpPr>
      <p:sp>
        <p:nvSpPr>
          <p:cNvPr id="79" name="Google Shape;79;p4"/>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4"/>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4800"/>
              <a:buFont typeface="Arial"/>
              <a:buNone/>
            </a:pPr>
            <a:r>
              <a:rPr b="1" i="0" lang="en-US" sz="4800" u="none" cap="none" strike="noStrike">
                <a:solidFill>
                  <a:srgbClr val="FFFFFF"/>
                </a:solidFill>
                <a:latin typeface="Arial"/>
                <a:ea typeface="Arial"/>
                <a:cs typeface="Arial"/>
                <a:sym typeface="Arial"/>
              </a:rPr>
              <a:t>The </a:t>
            </a:r>
            <a:r>
              <a:rPr b="1" i="0" lang="en-US" sz="4800" u="none" cap="none" strike="noStrike">
                <a:solidFill>
                  <a:srgbClr val="FD7EF5"/>
                </a:solidFill>
                <a:latin typeface="Arial"/>
                <a:ea typeface="Arial"/>
                <a:cs typeface="Arial"/>
                <a:sym typeface="Arial"/>
              </a:rPr>
              <a:t>tools </a:t>
            </a:r>
            <a:r>
              <a:rPr b="1" i="0" lang="en-US" sz="4800" u="none" cap="none" strike="noStrike">
                <a:solidFill>
                  <a:srgbClr val="FFFFFF"/>
                </a:solidFill>
                <a:latin typeface="Arial"/>
                <a:ea typeface="Arial"/>
                <a:cs typeface="Arial"/>
                <a:sym typeface="Arial"/>
              </a:rPr>
              <a:t>have caught up</a:t>
            </a:r>
            <a:endParaRPr b="0" i="0" sz="4800" u="none" cap="none" strike="noStrike">
              <a:solidFill>
                <a:schemeClr val="dk1"/>
              </a:solidFill>
              <a:latin typeface="Calibri"/>
              <a:ea typeface="Calibri"/>
              <a:cs typeface="Calibri"/>
              <a:sym typeface="Calibri"/>
            </a:endParaRPr>
          </a:p>
        </p:txBody>
      </p:sp>
      <p:pic>
        <p:nvPicPr>
          <p:cNvPr descr="preencoded.png" id="81" name="Google Shape;81;p4"/>
          <p:cNvPicPr preferRelativeResize="0"/>
          <p:nvPr/>
        </p:nvPicPr>
        <p:blipFill rotWithShape="1">
          <a:blip r:embed="rId3">
            <a:alphaModFix/>
          </a:blip>
          <a:srcRect b="1" l="0" r="0" t="1"/>
          <a:stretch/>
        </p:blipFill>
        <p:spPr>
          <a:xfrm>
            <a:off x="952500" y="3255764"/>
            <a:ext cx="10183118" cy="4818459"/>
          </a:xfrm>
          <a:prstGeom prst="rect">
            <a:avLst/>
          </a:prstGeom>
          <a:noFill/>
          <a:ln>
            <a:noFill/>
          </a:ln>
        </p:spPr>
      </p:pic>
      <p:sp>
        <p:nvSpPr>
          <p:cNvPr id="82" name="Google Shape;82;p4"/>
          <p:cNvSpPr/>
          <p:nvPr/>
        </p:nvSpPr>
        <p:spPr>
          <a:xfrm>
            <a:off x="11516618" y="3150394"/>
            <a:ext cx="5818882" cy="2400300"/>
          </a:xfrm>
          <a:prstGeom prst="roundRect">
            <a:avLst>
              <a:gd fmla="val 476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4"/>
          <p:cNvSpPr/>
          <p:nvPr/>
        </p:nvSpPr>
        <p:spPr>
          <a:xfrm>
            <a:off x="11907143" y="3564731"/>
            <a:ext cx="628650" cy="628650"/>
          </a:xfrm>
          <a:prstGeom prst="roundRect">
            <a:avLst>
              <a:gd fmla="val 18182"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84" name="Google Shape;84;p4"/>
          <p:cNvPicPr preferRelativeResize="0"/>
          <p:nvPr/>
        </p:nvPicPr>
        <p:blipFill rotWithShape="1">
          <a:blip r:embed="rId4">
            <a:alphaModFix/>
          </a:blip>
          <a:srcRect b="0" l="0" r="0" t="0"/>
          <a:stretch/>
        </p:blipFill>
        <p:spPr>
          <a:xfrm>
            <a:off x="12069068" y="3726656"/>
            <a:ext cx="304800" cy="304800"/>
          </a:xfrm>
          <a:prstGeom prst="rect">
            <a:avLst/>
          </a:prstGeom>
          <a:noFill/>
          <a:ln>
            <a:noFill/>
          </a:ln>
        </p:spPr>
      </p:pic>
      <p:sp>
        <p:nvSpPr>
          <p:cNvPr id="85" name="Google Shape;85;p4"/>
          <p:cNvSpPr/>
          <p:nvPr/>
        </p:nvSpPr>
        <p:spPr>
          <a:xfrm>
            <a:off x="12688193" y="3559969"/>
            <a:ext cx="4025243" cy="3762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325"/>
              <a:buFont typeface="Arial"/>
              <a:buNone/>
            </a:pPr>
            <a:r>
              <a:rPr b="1" i="0" lang="en-US" sz="2325" u="none" cap="none" strike="noStrike">
                <a:solidFill>
                  <a:srgbClr val="FFFFFF"/>
                </a:solidFill>
                <a:latin typeface="Arial"/>
                <a:ea typeface="Arial"/>
                <a:cs typeface="Arial"/>
                <a:sym typeface="Arial"/>
              </a:rPr>
              <a:t>Deep-Live-Cam</a:t>
            </a:r>
            <a:endParaRPr b="0" i="0" sz="2325" u="none" cap="none" strike="noStrike">
              <a:solidFill>
                <a:schemeClr val="dk1"/>
              </a:solidFill>
              <a:latin typeface="Calibri"/>
              <a:ea typeface="Calibri"/>
              <a:cs typeface="Calibri"/>
              <a:sym typeface="Calibri"/>
            </a:endParaRPr>
          </a:p>
        </p:txBody>
      </p:sp>
      <p:sp>
        <p:nvSpPr>
          <p:cNvPr id="86" name="Google Shape;86;p4"/>
          <p:cNvSpPr/>
          <p:nvPr/>
        </p:nvSpPr>
        <p:spPr>
          <a:xfrm>
            <a:off x="12688193" y="3936206"/>
            <a:ext cx="4025243"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0" i="0" lang="en-US" sz="1800" u="none" cap="none" strike="noStrike">
                <a:solidFill>
                  <a:srgbClr val="FD7EF5"/>
                </a:solidFill>
                <a:latin typeface="Arial"/>
                <a:ea typeface="Arial"/>
                <a:cs typeface="Arial"/>
                <a:sym typeface="Arial"/>
              </a:rPr>
              <a:t>github.com/hacksider/deep-live-cam</a:t>
            </a:r>
            <a:endParaRPr b="0" i="0" sz="1800" u="none" cap="none" strike="noStrike">
              <a:solidFill>
                <a:schemeClr val="dk1"/>
              </a:solidFill>
              <a:latin typeface="Calibri"/>
              <a:ea typeface="Calibri"/>
              <a:cs typeface="Calibri"/>
              <a:sym typeface="Calibri"/>
            </a:endParaRPr>
          </a:p>
        </p:txBody>
      </p:sp>
      <p:sp>
        <p:nvSpPr>
          <p:cNvPr id="87" name="Google Shape;87;p4"/>
          <p:cNvSpPr/>
          <p:nvPr/>
        </p:nvSpPr>
        <p:spPr>
          <a:xfrm>
            <a:off x="11907143" y="4369594"/>
            <a:ext cx="5188967" cy="809625"/>
          </a:xfrm>
          <a:prstGeom prst="rect">
            <a:avLst/>
          </a:prstGeom>
          <a:noFill/>
          <a:ln>
            <a:noFill/>
          </a:ln>
        </p:spPr>
        <p:txBody>
          <a:bodyPr anchorCtr="0" anchor="t" bIns="25400" lIns="25400" spcFirstLastPara="1" rIns="25400" wrap="square" tIns="25400">
            <a:normAutofit/>
          </a:bodyPr>
          <a:lstStyle/>
          <a:p>
            <a:pPr indent="0" lvl="0" marL="0" marR="0" rtl="0" algn="l">
              <a:lnSpc>
                <a:spcPct val="130645"/>
              </a:lnSpc>
              <a:spcBef>
                <a:spcPts val="0"/>
              </a:spcBef>
              <a:spcAft>
                <a:spcPts val="0"/>
              </a:spcAft>
              <a:buClr>
                <a:srgbClr val="C8C8C8"/>
              </a:buClr>
              <a:buSzPts val="2025"/>
              <a:buFont typeface="Arial"/>
              <a:buNone/>
            </a:pPr>
            <a:r>
              <a:rPr b="0" i="0" lang="en-US" sz="2025" u="none" cap="none" strike="noStrike">
                <a:solidFill>
                  <a:srgbClr val="C8C8C8"/>
                </a:solidFill>
                <a:latin typeface="Arial"/>
                <a:ea typeface="Arial"/>
                <a:cs typeface="Arial"/>
                <a:sym typeface="Arial"/>
              </a:rPr>
              <a:t>Open-source real-time deepfake. Swaps any face onto a live video call.</a:t>
            </a:r>
            <a:endParaRPr b="0" i="0" sz="2025" u="none" cap="none" strike="noStrike">
              <a:solidFill>
                <a:schemeClr val="dk1"/>
              </a:solidFill>
              <a:latin typeface="Calibri"/>
              <a:ea typeface="Calibri"/>
              <a:cs typeface="Calibri"/>
              <a:sym typeface="Calibri"/>
            </a:endParaRPr>
          </a:p>
        </p:txBody>
      </p:sp>
      <p:sp>
        <p:nvSpPr>
          <p:cNvPr id="88" name="Google Shape;88;p4"/>
          <p:cNvSpPr/>
          <p:nvPr/>
        </p:nvSpPr>
        <p:spPr>
          <a:xfrm>
            <a:off x="11516618" y="5779294"/>
            <a:ext cx="5818882" cy="2400300"/>
          </a:xfrm>
          <a:prstGeom prst="roundRect">
            <a:avLst>
              <a:gd fmla="val 476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4"/>
          <p:cNvSpPr/>
          <p:nvPr/>
        </p:nvSpPr>
        <p:spPr>
          <a:xfrm>
            <a:off x="11907143" y="6193631"/>
            <a:ext cx="628650" cy="628650"/>
          </a:xfrm>
          <a:prstGeom prst="roundRect">
            <a:avLst>
              <a:gd fmla="val 18182"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90" name="Google Shape;90;p4"/>
          <p:cNvPicPr preferRelativeResize="0"/>
          <p:nvPr/>
        </p:nvPicPr>
        <p:blipFill rotWithShape="1">
          <a:blip r:embed="rId5">
            <a:alphaModFix/>
          </a:blip>
          <a:srcRect b="0" l="0" r="0" t="0"/>
          <a:stretch/>
        </p:blipFill>
        <p:spPr>
          <a:xfrm>
            <a:off x="12069068" y="6355556"/>
            <a:ext cx="304800" cy="304800"/>
          </a:xfrm>
          <a:prstGeom prst="rect">
            <a:avLst/>
          </a:prstGeom>
          <a:noFill/>
          <a:ln>
            <a:noFill/>
          </a:ln>
        </p:spPr>
      </p:pic>
      <p:sp>
        <p:nvSpPr>
          <p:cNvPr id="91" name="Google Shape;91;p4"/>
          <p:cNvSpPr/>
          <p:nvPr/>
        </p:nvSpPr>
        <p:spPr>
          <a:xfrm>
            <a:off x="12688193" y="6188869"/>
            <a:ext cx="1139056" cy="3762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325"/>
              <a:buFont typeface="Arial"/>
              <a:buNone/>
            </a:pPr>
            <a:r>
              <a:rPr b="1" i="0" lang="en-US" sz="2325" u="none" cap="none" strike="noStrike">
                <a:solidFill>
                  <a:srgbClr val="FFFFFF"/>
                </a:solidFill>
                <a:latin typeface="Arial"/>
                <a:ea typeface="Arial"/>
                <a:cs typeface="Arial"/>
                <a:sym typeface="Arial"/>
              </a:rPr>
              <a:t>Cluely</a:t>
            </a:r>
            <a:endParaRPr b="0" i="0" sz="2325" u="none" cap="none" strike="noStrike">
              <a:solidFill>
                <a:schemeClr val="dk1"/>
              </a:solidFill>
              <a:latin typeface="Calibri"/>
              <a:ea typeface="Calibri"/>
              <a:cs typeface="Calibri"/>
              <a:sym typeface="Calibri"/>
            </a:endParaRPr>
          </a:p>
        </p:txBody>
      </p:sp>
      <p:sp>
        <p:nvSpPr>
          <p:cNvPr id="92" name="Google Shape;92;p4"/>
          <p:cNvSpPr/>
          <p:nvPr/>
        </p:nvSpPr>
        <p:spPr>
          <a:xfrm>
            <a:off x="12688193" y="6565106"/>
            <a:ext cx="1139056"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0" i="0" lang="en-US" sz="1800" u="none" cap="none" strike="noStrike">
                <a:solidFill>
                  <a:srgbClr val="FD7EF5"/>
                </a:solidFill>
                <a:latin typeface="Arial"/>
                <a:ea typeface="Arial"/>
                <a:cs typeface="Arial"/>
                <a:sym typeface="Arial"/>
              </a:rPr>
              <a:t>cluely.com</a:t>
            </a:r>
            <a:endParaRPr b="0" i="0" sz="1800" u="none" cap="none" strike="noStrike">
              <a:solidFill>
                <a:schemeClr val="dk1"/>
              </a:solidFill>
              <a:latin typeface="Calibri"/>
              <a:ea typeface="Calibri"/>
              <a:cs typeface="Calibri"/>
              <a:sym typeface="Calibri"/>
            </a:endParaRPr>
          </a:p>
        </p:txBody>
      </p:sp>
      <p:sp>
        <p:nvSpPr>
          <p:cNvPr id="93" name="Google Shape;93;p4"/>
          <p:cNvSpPr/>
          <p:nvPr/>
        </p:nvSpPr>
        <p:spPr>
          <a:xfrm>
            <a:off x="11907143" y="6998494"/>
            <a:ext cx="5188967" cy="809625"/>
          </a:xfrm>
          <a:prstGeom prst="rect">
            <a:avLst/>
          </a:prstGeom>
          <a:noFill/>
          <a:ln>
            <a:noFill/>
          </a:ln>
        </p:spPr>
        <p:txBody>
          <a:bodyPr anchorCtr="0" anchor="t" bIns="25400" lIns="25400" spcFirstLastPara="1" rIns="25400" wrap="square" tIns="25400">
            <a:normAutofit/>
          </a:bodyPr>
          <a:lstStyle/>
          <a:p>
            <a:pPr indent="0" lvl="0" marL="0" marR="0" rtl="0" algn="l">
              <a:lnSpc>
                <a:spcPct val="130645"/>
              </a:lnSpc>
              <a:spcBef>
                <a:spcPts val="0"/>
              </a:spcBef>
              <a:spcAft>
                <a:spcPts val="0"/>
              </a:spcAft>
              <a:buClr>
                <a:srgbClr val="C8C8C8"/>
              </a:buClr>
              <a:buSzPts val="2025"/>
              <a:buFont typeface="Arial"/>
              <a:buNone/>
            </a:pPr>
            <a:r>
              <a:rPr b="0" i="0" lang="en-US" sz="2025" u="none" cap="none" strike="noStrike">
                <a:solidFill>
                  <a:srgbClr val="C8C8C8"/>
                </a:solidFill>
                <a:latin typeface="Arial"/>
                <a:ea typeface="Arial"/>
                <a:cs typeface="Arial"/>
                <a:sym typeface="Arial"/>
              </a:rPr>
              <a:t>AI meeting assistant that feeds real-time answers - "undetectable" by design.</a:t>
            </a:r>
            <a:endParaRPr b="0" i="0" sz="2025" u="none" cap="none" strike="noStrike">
              <a:solidFill>
                <a:schemeClr val="dk1"/>
              </a:solidFill>
              <a:latin typeface="Calibri"/>
              <a:ea typeface="Calibri"/>
              <a:cs typeface="Calibri"/>
              <a:sym typeface="Calibri"/>
            </a:endParaRPr>
          </a:p>
        </p:txBody>
      </p:sp>
      <p:pic>
        <p:nvPicPr>
          <p:cNvPr descr="preencoded.png" id="94" name="Google Shape;94;p4"/>
          <p:cNvPicPr preferRelativeResize="0"/>
          <p:nvPr/>
        </p:nvPicPr>
        <p:blipFill rotWithShape="1">
          <a:blip r:embed="rId6">
            <a:alphaModFix/>
          </a:blip>
          <a:srcRect b="0" l="0" r="0" t="0"/>
          <a:stretch/>
        </p:blipFill>
        <p:spPr>
          <a:xfrm>
            <a:off x="16759610" y="9703594"/>
            <a:ext cx="342900" cy="297656"/>
          </a:xfrm>
          <a:prstGeom prst="rect">
            <a:avLst/>
          </a:prstGeom>
          <a:noFill/>
          <a:ln>
            <a:noFill/>
          </a:ln>
        </p:spPr>
      </p:pic>
      <p:sp>
        <p:nvSpPr>
          <p:cNvPr id="95" name="Google Shape;95;p4"/>
          <p:cNvSpPr/>
          <p:nvPr/>
        </p:nvSpPr>
        <p:spPr>
          <a:xfrm>
            <a:off x="17197760" y="9709547"/>
            <a:ext cx="213940"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4</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00" name="Shape 100"/>
        <p:cNvGrpSpPr/>
        <p:nvPr/>
      </p:nvGrpSpPr>
      <p:grpSpPr>
        <a:xfrm>
          <a:off x="0" y="0"/>
          <a:ext cx="0" cy="0"/>
          <a:chOff x="0" y="0"/>
          <a:chExt cx="0" cy="0"/>
        </a:xfrm>
      </p:grpSpPr>
      <p:sp>
        <p:nvSpPr>
          <p:cNvPr id="101" name="Google Shape;101;p5"/>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5"/>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4800"/>
              <a:buFont typeface="Arial"/>
              <a:buNone/>
            </a:pPr>
            <a:r>
              <a:rPr b="1" i="0" lang="en-US" sz="4800" u="none" cap="none" strike="noStrike">
                <a:solidFill>
                  <a:srgbClr val="36CDFF"/>
                </a:solidFill>
                <a:latin typeface="Arial"/>
                <a:ea typeface="Arial"/>
                <a:cs typeface="Arial"/>
                <a:sym typeface="Arial"/>
              </a:rPr>
              <a:t>KnowBe4: </a:t>
            </a:r>
            <a:r>
              <a:rPr b="1" i="0" lang="en-US" sz="4800" u="none" cap="none" strike="noStrike">
                <a:solidFill>
                  <a:srgbClr val="FFFFFF"/>
                </a:solidFill>
                <a:latin typeface="Arial"/>
                <a:ea typeface="Arial"/>
                <a:cs typeface="Arial"/>
                <a:sym typeface="Arial"/>
              </a:rPr>
              <a:t>When a security firm gets fooled</a:t>
            </a:r>
            <a:endParaRPr b="0" i="0" sz="4800" u="none" cap="none" strike="noStrike">
              <a:solidFill>
                <a:schemeClr val="dk1"/>
              </a:solidFill>
              <a:latin typeface="Calibri"/>
              <a:ea typeface="Calibri"/>
              <a:cs typeface="Calibri"/>
              <a:sym typeface="Calibri"/>
            </a:endParaRPr>
          </a:p>
        </p:txBody>
      </p:sp>
      <p:sp>
        <p:nvSpPr>
          <p:cNvPr id="103" name="Google Shape;103;p5"/>
          <p:cNvSpPr/>
          <p:nvPr/>
        </p:nvSpPr>
        <p:spPr>
          <a:xfrm>
            <a:off x="952500" y="2672283"/>
            <a:ext cx="18021300"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1" i="0" lang="en-US" sz="1800" u="none" cap="none" strike="noStrike">
                <a:solidFill>
                  <a:srgbClr val="969696"/>
                </a:solidFill>
                <a:latin typeface="Arial"/>
                <a:ea typeface="Arial"/>
                <a:cs typeface="Arial"/>
                <a:sym typeface="Arial"/>
              </a:rPr>
              <a:t>JULY 2024</a:t>
            </a:r>
            <a:endParaRPr b="0" i="0" sz="1800" u="none" cap="none" strike="noStrike">
              <a:solidFill>
                <a:schemeClr val="dk1"/>
              </a:solidFill>
              <a:latin typeface="Calibri"/>
              <a:ea typeface="Calibri"/>
              <a:cs typeface="Calibri"/>
              <a:sym typeface="Calibri"/>
            </a:endParaRPr>
          </a:p>
        </p:txBody>
      </p:sp>
      <p:sp>
        <p:nvSpPr>
          <p:cNvPr id="104" name="Google Shape;104;p5"/>
          <p:cNvSpPr/>
          <p:nvPr/>
        </p:nvSpPr>
        <p:spPr>
          <a:xfrm>
            <a:off x="952500" y="3086621"/>
            <a:ext cx="3895725" cy="1984921"/>
          </a:xfrm>
          <a:prstGeom prst="roundRect">
            <a:avLst>
              <a:gd fmla="val 5758"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5"/>
          <p:cNvSpPr/>
          <p:nvPr/>
        </p:nvSpPr>
        <p:spPr>
          <a:xfrm>
            <a:off x="1323975" y="3458096"/>
            <a:ext cx="3468053" cy="4000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2475"/>
              <a:buFont typeface="Arial"/>
              <a:buNone/>
            </a:pPr>
            <a:r>
              <a:rPr b="1" i="0" lang="en-US" sz="2475" u="none" cap="none" strike="noStrike">
                <a:solidFill>
                  <a:srgbClr val="36CDFF"/>
                </a:solidFill>
                <a:latin typeface="Arial"/>
                <a:ea typeface="Arial"/>
                <a:cs typeface="Arial"/>
                <a:sym typeface="Arial"/>
              </a:rPr>
              <a:t>Application</a:t>
            </a:r>
            <a:endParaRPr b="0" i="0" sz="2475" u="none" cap="none" strike="noStrike">
              <a:solidFill>
                <a:schemeClr val="dk1"/>
              </a:solidFill>
              <a:latin typeface="Calibri"/>
              <a:ea typeface="Calibri"/>
              <a:cs typeface="Calibri"/>
              <a:sym typeface="Calibri"/>
            </a:endParaRPr>
          </a:p>
        </p:txBody>
      </p:sp>
      <p:sp>
        <p:nvSpPr>
          <p:cNvPr id="106" name="Google Shape;106;p5"/>
          <p:cNvSpPr/>
          <p:nvPr/>
        </p:nvSpPr>
        <p:spPr>
          <a:xfrm>
            <a:off x="1323975" y="3953396"/>
            <a:ext cx="3247358" cy="784771"/>
          </a:xfrm>
          <a:prstGeom prst="rect">
            <a:avLst/>
          </a:prstGeom>
          <a:noFill/>
          <a:ln>
            <a:noFill/>
          </a:ln>
        </p:spPr>
        <p:txBody>
          <a:bodyPr anchorCtr="0" anchor="t" bIns="25400" lIns="25400" spcFirstLastPara="1" rIns="25400" wrap="square" tIns="25400">
            <a:normAutofit/>
          </a:bodyPr>
          <a:lstStyle/>
          <a:p>
            <a:pPr indent="0" lvl="0" marL="0" marR="0" rtl="0" algn="l">
              <a:lnSpc>
                <a:spcPct val="120615"/>
              </a:lnSpc>
              <a:spcBef>
                <a:spcPts val="0"/>
              </a:spcBef>
              <a:spcAft>
                <a:spcPts val="0"/>
              </a:spcAft>
              <a:buClr>
                <a:srgbClr val="C8C8C8"/>
              </a:buClr>
              <a:buSzPts val="2100"/>
              <a:buFont typeface="Arial"/>
              <a:buNone/>
            </a:pPr>
            <a:r>
              <a:rPr b="0" i="0" lang="en-US" sz="2100" u="none" cap="none" strike="noStrike">
                <a:solidFill>
                  <a:srgbClr val="C8C8C8"/>
                </a:solidFill>
                <a:latin typeface="Arial"/>
                <a:ea typeface="Arial"/>
                <a:cs typeface="Arial"/>
                <a:sym typeface="Arial"/>
              </a:rPr>
              <a:t>Stolen US identity + AI-enhanced stock photo</a:t>
            </a:r>
            <a:endParaRPr b="0" i="0" sz="2100" u="none" cap="none" strike="noStrike">
              <a:solidFill>
                <a:schemeClr val="dk1"/>
              </a:solidFill>
              <a:latin typeface="Calibri"/>
              <a:ea typeface="Calibri"/>
              <a:cs typeface="Calibri"/>
              <a:sym typeface="Calibri"/>
            </a:endParaRPr>
          </a:p>
        </p:txBody>
      </p:sp>
      <p:sp>
        <p:nvSpPr>
          <p:cNvPr id="107" name="Google Shape;107;p5"/>
          <p:cNvSpPr/>
          <p:nvPr/>
        </p:nvSpPr>
        <p:spPr>
          <a:xfrm>
            <a:off x="5114925" y="3086621"/>
            <a:ext cx="3895725" cy="1984921"/>
          </a:xfrm>
          <a:prstGeom prst="roundRect">
            <a:avLst>
              <a:gd fmla="val 5758"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5"/>
          <p:cNvSpPr/>
          <p:nvPr/>
        </p:nvSpPr>
        <p:spPr>
          <a:xfrm>
            <a:off x="5486400" y="3458096"/>
            <a:ext cx="3468053" cy="4000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2475"/>
              <a:buFont typeface="Arial"/>
              <a:buNone/>
            </a:pPr>
            <a:r>
              <a:rPr b="1" i="0" lang="en-US" sz="2475" u="none" cap="none" strike="noStrike">
                <a:solidFill>
                  <a:srgbClr val="36CDFF"/>
                </a:solidFill>
                <a:latin typeface="Arial"/>
                <a:ea typeface="Arial"/>
                <a:cs typeface="Arial"/>
                <a:sym typeface="Arial"/>
              </a:rPr>
              <a:t>4 Video Interviews</a:t>
            </a:r>
            <a:endParaRPr b="0" i="0" sz="2475" u="none" cap="none" strike="noStrike">
              <a:solidFill>
                <a:schemeClr val="dk1"/>
              </a:solidFill>
              <a:latin typeface="Calibri"/>
              <a:ea typeface="Calibri"/>
              <a:cs typeface="Calibri"/>
              <a:sym typeface="Calibri"/>
            </a:endParaRPr>
          </a:p>
        </p:txBody>
      </p:sp>
      <p:sp>
        <p:nvSpPr>
          <p:cNvPr id="109" name="Google Shape;109;p5"/>
          <p:cNvSpPr/>
          <p:nvPr/>
        </p:nvSpPr>
        <p:spPr>
          <a:xfrm>
            <a:off x="5486400" y="3953396"/>
            <a:ext cx="3247358" cy="784771"/>
          </a:xfrm>
          <a:prstGeom prst="rect">
            <a:avLst/>
          </a:prstGeom>
          <a:noFill/>
          <a:ln>
            <a:noFill/>
          </a:ln>
        </p:spPr>
        <p:txBody>
          <a:bodyPr anchorCtr="0" anchor="t" bIns="25400" lIns="25400" spcFirstLastPara="1" rIns="25400" wrap="square" tIns="25400">
            <a:normAutofit/>
          </a:bodyPr>
          <a:lstStyle/>
          <a:p>
            <a:pPr indent="0" lvl="0" marL="0" marR="0" rtl="0" algn="l">
              <a:lnSpc>
                <a:spcPct val="120615"/>
              </a:lnSpc>
              <a:spcBef>
                <a:spcPts val="0"/>
              </a:spcBef>
              <a:spcAft>
                <a:spcPts val="0"/>
              </a:spcAft>
              <a:buClr>
                <a:srgbClr val="C8C8C8"/>
              </a:buClr>
              <a:buSzPts val="2100"/>
              <a:buFont typeface="Arial"/>
              <a:buNone/>
            </a:pPr>
            <a:r>
              <a:rPr b="0" i="0" lang="en-US" sz="2100" u="none" cap="none" strike="noStrike">
                <a:solidFill>
                  <a:srgbClr val="C8C8C8"/>
                </a:solidFill>
                <a:latin typeface="Arial"/>
                <a:ea typeface="Arial"/>
                <a:cs typeface="Arial"/>
                <a:sym typeface="Arial"/>
              </a:rPr>
              <a:t>Passed all checks and references</a:t>
            </a:r>
            <a:endParaRPr b="0" i="0" sz="2100" u="none" cap="none" strike="noStrike">
              <a:solidFill>
                <a:schemeClr val="dk1"/>
              </a:solidFill>
              <a:latin typeface="Calibri"/>
              <a:ea typeface="Calibri"/>
              <a:cs typeface="Calibri"/>
              <a:sym typeface="Calibri"/>
            </a:endParaRPr>
          </a:p>
        </p:txBody>
      </p:sp>
      <p:sp>
        <p:nvSpPr>
          <p:cNvPr id="110" name="Google Shape;110;p5"/>
          <p:cNvSpPr/>
          <p:nvPr/>
        </p:nvSpPr>
        <p:spPr>
          <a:xfrm>
            <a:off x="9277350" y="3086621"/>
            <a:ext cx="3895725" cy="1984921"/>
          </a:xfrm>
          <a:prstGeom prst="roundRect">
            <a:avLst>
              <a:gd fmla="val 5758"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5"/>
          <p:cNvSpPr/>
          <p:nvPr/>
        </p:nvSpPr>
        <p:spPr>
          <a:xfrm>
            <a:off x="9648825" y="3458096"/>
            <a:ext cx="3468053" cy="4000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2475"/>
              <a:buFont typeface="Arial"/>
              <a:buNone/>
            </a:pPr>
            <a:r>
              <a:rPr b="1" i="0" lang="en-US" sz="2475" u="none" cap="none" strike="noStrike">
                <a:solidFill>
                  <a:srgbClr val="36CDFF"/>
                </a:solidFill>
                <a:latin typeface="Arial"/>
                <a:ea typeface="Arial"/>
                <a:cs typeface="Arial"/>
                <a:sym typeface="Arial"/>
              </a:rPr>
              <a:t>Mac Delivered</a:t>
            </a:r>
            <a:endParaRPr b="0" i="0" sz="2475" u="none" cap="none" strike="noStrike">
              <a:solidFill>
                <a:schemeClr val="dk1"/>
              </a:solidFill>
              <a:latin typeface="Calibri"/>
              <a:ea typeface="Calibri"/>
              <a:cs typeface="Calibri"/>
              <a:sym typeface="Calibri"/>
            </a:endParaRPr>
          </a:p>
        </p:txBody>
      </p:sp>
      <p:sp>
        <p:nvSpPr>
          <p:cNvPr id="112" name="Google Shape;112;p5"/>
          <p:cNvSpPr/>
          <p:nvPr/>
        </p:nvSpPr>
        <p:spPr>
          <a:xfrm>
            <a:off x="9648825" y="3953396"/>
            <a:ext cx="3247358" cy="784771"/>
          </a:xfrm>
          <a:prstGeom prst="rect">
            <a:avLst/>
          </a:prstGeom>
          <a:noFill/>
          <a:ln>
            <a:noFill/>
          </a:ln>
        </p:spPr>
        <p:txBody>
          <a:bodyPr anchorCtr="0" anchor="t" bIns="25400" lIns="25400" spcFirstLastPara="1" rIns="25400" wrap="square" tIns="25400">
            <a:normAutofit/>
          </a:bodyPr>
          <a:lstStyle/>
          <a:p>
            <a:pPr indent="0" lvl="0" marL="0" marR="0" rtl="0" algn="l">
              <a:lnSpc>
                <a:spcPct val="120615"/>
              </a:lnSpc>
              <a:spcBef>
                <a:spcPts val="0"/>
              </a:spcBef>
              <a:spcAft>
                <a:spcPts val="0"/>
              </a:spcAft>
              <a:buClr>
                <a:srgbClr val="C8C8C8"/>
              </a:buClr>
              <a:buSzPts val="2100"/>
              <a:buFont typeface="Arial"/>
              <a:buNone/>
            </a:pPr>
            <a:r>
              <a:rPr b="0" i="0" lang="en-US" sz="2100" u="none" cap="none" strike="noStrike">
                <a:solidFill>
                  <a:srgbClr val="C8C8C8"/>
                </a:solidFill>
                <a:latin typeface="Arial"/>
                <a:ea typeface="Arial"/>
                <a:cs typeface="Arial"/>
                <a:sym typeface="Arial"/>
              </a:rPr>
              <a:t>Shipped to a laptop-farm location</a:t>
            </a:r>
            <a:endParaRPr b="0" i="0" sz="2100" u="none" cap="none" strike="noStrike">
              <a:solidFill>
                <a:schemeClr val="dk1"/>
              </a:solidFill>
              <a:latin typeface="Calibri"/>
              <a:ea typeface="Calibri"/>
              <a:cs typeface="Calibri"/>
              <a:sym typeface="Calibri"/>
            </a:endParaRPr>
          </a:p>
        </p:txBody>
      </p:sp>
      <p:sp>
        <p:nvSpPr>
          <p:cNvPr id="113" name="Google Shape;113;p5"/>
          <p:cNvSpPr/>
          <p:nvPr/>
        </p:nvSpPr>
        <p:spPr>
          <a:xfrm>
            <a:off x="13439775" y="3086621"/>
            <a:ext cx="3895725" cy="1984921"/>
          </a:xfrm>
          <a:prstGeom prst="roundRect">
            <a:avLst>
              <a:gd fmla="val 5758" name="adj"/>
            </a:avLst>
          </a:prstGeom>
          <a:solidFill>
            <a:srgbClr val="E31E24">
              <a:alpha val="10196"/>
            </a:srgbClr>
          </a:solidFill>
          <a:ln cap="flat" cmpd="sng" w="9525">
            <a:solidFill>
              <a:srgbClr val="E31E24">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5"/>
          <p:cNvSpPr/>
          <p:nvPr/>
        </p:nvSpPr>
        <p:spPr>
          <a:xfrm>
            <a:off x="13811250" y="3458096"/>
            <a:ext cx="3468053" cy="4000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2475"/>
              <a:buFont typeface="Arial"/>
              <a:buNone/>
            </a:pPr>
            <a:r>
              <a:rPr b="1" i="0" lang="en-US" sz="2475" u="none" cap="none" strike="noStrike">
                <a:solidFill>
                  <a:srgbClr val="E31E24"/>
                </a:solidFill>
                <a:latin typeface="Arial"/>
                <a:ea typeface="Arial"/>
                <a:cs typeface="Arial"/>
                <a:sym typeface="Arial"/>
              </a:rPr>
              <a:t>9:55 PM EST</a:t>
            </a:r>
            <a:endParaRPr b="0" i="0" sz="2475" u="none" cap="none" strike="noStrike">
              <a:solidFill>
                <a:schemeClr val="dk1"/>
              </a:solidFill>
              <a:latin typeface="Calibri"/>
              <a:ea typeface="Calibri"/>
              <a:cs typeface="Calibri"/>
              <a:sym typeface="Calibri"/>
            </a:endParaRPr>
          </a:p>
        </p:txBody>
      </p:sp>
      <p:sp>
        <p:nvSpPr>
          <p:cNvPr id="115" name="Google Shape;115;p5"/>
          <p:cNvSpPr/>
          <p:nvPr/>
        </p:nvSpPr>
        <p:spPr>
          <a:xfrm>
            <a:off x="13811250" y="3953396"/>
            <a:ext cx="3247358" cy="784771"/>
          </a:xfrm>
          <a:prstGeom prst="rect">
            <a:avLst/>
          </a:prstGeom>
          <a:noFill/>
          <a:ln>
            <a:noFill/>
          </a:ln>
        </p:spPr>
        <p:txBody>
          <a:bodyPr anchorCtr="0" anchor="t" bIns="25400" lIns="25400" spcFirstLastPara="1" rIns="25400" wrap="square" tIns="25400">
            <a:normAutofit/>
          </a:bodyPr>
          <a:lstStyle/>
          <a:p>
            <a:pPr indent="0" lvl="0" marL="0" marR="0" rtl="0" algn="l">
              <a:lnSpc>
                <a:spcPct val="120615"/>
              </a:lnSpc>
              <a:spcBef>
                <a:spcPts val="0"/>
              </a:spcBef>
              <a:spcAft>
                <a:spcPts val="0"/>
              </a:spcAft>
              <a:buClr>
                <a:srgbClr val="C8C8C8"/>
              </a:buClr>
              <a:buSzPts val="2100"/>
              <a:buFont typeface="Arial"/>
              <a:buNone/>
            </a:pPr>
            <a:r>
              <a:rPr b="0" i="0" lang="en-US" sz="2100" u="none" cap="none" strike="noStrike">
                <a:solidFill>
                  <a:srgbClr val="C8C8C8"/>
                </a:solidFill>
                <a:latin typeface="Arial"/>
                <a:ea typeface="Arial"/>
                <a:cs typeface="Arial"/>
                <a:sym typeface="Arial"/>
              </a:rPr>
              <a:t>Malware deployed - caught in 25 minutes</a:t>
            </a:r>
            <a:endParaRPr b="0" i="0" sz="2100" u="none" cap="none" strike="noStrike">
              <a:solidFill>
                <a:schemeClr val="dk1"/>
              </a:solidFill>
              <a:latin typeface="Calibri"/>
              <a:ea typeface="Calibri"/>
              <a:cs typeface="Calibri"/>
              <a:sym typeface="Calibri"/>
            </a:endParaRPr>
          </a:p>
        </p:txBody>
      </p:sp>
      <p:sp>
        <p:nvSpPr>
          <p:cNvPr id="116" name="Google Shape;116;p5"/>
          <p:cNvSpPr/>
          <p:nvPr/>
        </p:nvSpPr>
        <p:spPr>
          <a:xfrm>
            <a:off x="952500" y="5566842"/>
            <a:ext cx="18021300"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1" i="0" lang="en-US" sz="1800" u="none" cap="none" strike="noStrike">
                <a:solidFill>
                  <a:srgbClr val="FD7EF5"/>
                </a:solidFill>
                <a:latin typeface="Arial"/>
                <a:ea typeface="Arial"/>
                <a:cs typeface="Arial"/>
                <a:sym typeface="Arial"/>
              </a:rPr>
              <a:t>WHAT OSINT COULD HAVE CAUGHT</a:t>
            </a:r>
            <a:endParaRPr b="0" i="0" sz="1800" u="none" cap="none" strike="noStrike">
              <a:solidFill>
                <a:schemeClr val="dk1"/>
              </a:solidFill>
              <a:latin typeface="Calibri"/>
              <a:ea typeface="Calibri"/>
              <a:cs typeface="Calibri"/>
              <a:sym typeface="Calibri"/>
            </a:endParaRPr>
          </a:p>
        </p:txBody>
      </p:sp>
      <p:sp>
        <p:nvSpPr>
          <p:cNvPr id="117" name="Google Shape;117;p5"/>
          <p:cNvSpPr/>
          <p:nvPr/>
        </p:nvSpPr>
        <p:spPr>
          <a:xfrm>
            <a:off x="952500" y="6019279"/>
            <a:ext cx="5283175" cy="1085850"/>
          </a:xfrm>
          <a:prstGeom prst="roundRect">
            <a:avLst>
              <a:gd fmla="val 10526" name="adj"/>
            </a:avLst>
          </a:prstGeom>
          <a:solidFill>
            <a:srgbClr val="FFFFFF">
              <a:alpha val="3137"/>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8" name="Google Shape;118;p5"/>
          <p:cNvPicPr preferRelativeResize="0"/>
          <p:nvPr/>
        </p:nvPicPr>
        <p:blipFill rotWithShape="1">
          <a:blip r:embed="rId3">
            <a:alphaModFix/>
          </a:blip>
          <a:srcRect b="0" l="0" r="0" t="0"/>
          <a:stretch/>
        </p:blipFill>
        <p:spPr>
          <a:xfrm>
            <a:off x="1238250" y="6409804"/>
            <a:ext cx="304800" cy="304800"/>
          </a:xfrm>
          <a:prstGeom prst="rect">
            <a:avLst/>
          </a:prstGeom>
          <a:noFill/>
          <a:ln>
            <a:noFill/>
          </a:ln>
        </p:spPr>
      </p:pic>
      <p:sp>
        <p:nvSpPr>
          <p:cNvPr id="119" name="Google Shape;119;p5"/>
          <p:cNvSpPr/>
          <p:nvPr/>
        </p:nvSpPr>
        <p:spPr>
          <a:xfrm>
            <a:off x="1714500" y="6285979"/>
            <a:ext cx="4362488" cy="5905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875"/>
              <a:buFont typeface="Arial"/>
              <a:buNone/>
            </a:pPr>
            <a:r>
              <a:rPr b="0" i="0" lang="en-US" sz="1875" u="none" cap="none" strike="noStrike">
                <a:solidFill>
                  <a:srgbClr val="C8C8C8"/>
                </a:solidFill>
                <a:latin typeface="Arial"/>
                <a:ea typeface="Arial"/>
                <a:cs typeface="Arial"/>
                <a:sym typeface="Arial"/>
              </a:rPr>
              <a:t>Stock photo flagged by reverse image search</a:t>
            </a:r>
            <a:endParaRPr b="0" i="0" sz="1875" u="none" cap="none" strike="noStrike">
              <a:solidFill>
                <a:schemeClr val="dk1"/>
              </a:solidFill>
              <a:latin typeface="Calibri"/>
              <a:ea typeface="Calibri"/>
              <a:cs typeface="Calibri"/>
              <a:sym typeface="Calibri"/>
            </a:endParaRPr>
          </a:p>
        </p:txBody>
      </p:sp>
      <p:sp>
        <p:nvSpPr>
          <p:cNvPr id="120" name="Google Shape;120;p5"/>
          <p:cNvSpPr/>
          <p:nvPr/>
        </p:nvSpPr>
        <p:spPr>
          <a:xfrm>
            <a:off x="6502375" y="6019279"/>
            <a:ext cx="5283250" cy="1085850"/>
          </a:xfrm>
          <a:prstGeom prst="roundRect">
            <a:avLst>
              <a:gd fmla="val 10526" name="adj"/>
            </a:avLst>
          </a:prstGeom>
          <a:solidFill>
            <a:srgbClr val="FFFFFF">
              <a:alpha val="3137"/>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1" name="Google Shape;121;p5"/>
          <p:cNvPicPr preferRelativeResize="0"/>
          <p:nvPr/>
        </p:nvPicPr>
        <p:blipFill rotWithShape="1">
          <a:blip r:embed="rId4">
            <a:alphaModFix/>
          </a:blip>
          <a:srcRect b="0" l="0" r="0" t="0"/>
          <a:stretch/>
        </p:blipFill>
        <p:spPr>
          <a:xfrm>
            <a:off x="6788125" y="6409804"/>
            <a:ext cx="304800" cy="304800"/>
          </a:xfrm>
          <a:prstGeom prst="rect">
            <a:avLst/>
          </a:prstGeom>
          <a:noFill/>
          <a:ln>
            <a:noFill/>
          </a:ln>
        </p:spPr>
      </p:pic>
      <p:sp>
        <p:nvSpPr>
          <p:cNvPr id="122" name="Google Shape;122;p5"/>
          <p:cNvSpPr/>
          <p:nvPr/>
        </p:nvSpPr>
        <p:spPr>
          <a:xfrm>
            <a:off x="7264375" y="6285979"/>
            <a:ext cx="4362565" cy="5905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875"/>
              <a:buFont typeface="Arial"/>
              <a:buNone/>
            </a:pPr>
            <a:r>
              <a:rPr b="0" i="0" lang="en-US" sz="1875" u="none" cap="none" strike="noStrike">
                <a:solidFill>
                  <a:srgbClr val="C8C8C8"/>
                </a:solidFill>
                <a:latin typeface="Arial"/>
                <a:ea typeface="Arial"/>
                <a:cs typeface="Arial"/>
                <a:sym typeface="Arial"/>
              </a:rPr>
              <a:t>Shipping address didn't match residence</a:t>
            </a:r>
            <a:endParaRPr b="0" i="0" sz="1875" u="none" cap="none" strike="noStrike">
              <a:solidFill>
                <a:schemeClr val="dk1"/>
              </a:solidFill>
              <a:latin typeface="Calibri"/>
              <a:ea typeface="Calibri"/>
              <a:cs typeface="Calibri"/>
              <a:sym typeface="Calibri"/>
            </a:endParaRPr>
          </a:p>
        </p:txBody>
      </p:sp>
      <p:sp>
        <p:nvSpPr>
          <p:cNvPr id="123" name="Google Shape;123;p5"/>
          <p:cNvSpPr/>
          <p:nvPr/>
        </p:nvSpPr>
        <p:spPr>
          <a:xfrm>
            <a:off x="12052325" y="6019279"/>
            <a:ext cx="5283175" cy="1085850"/>
          </a:xfrm>
          <a:prstGeom prst="roundRect">
            <a:avLst>
              <a:gd fmla="val 10526" name="adj"/>
            </a:avLst>
          </a:prstGeom>
          <a:solidFill>
            <a:srgbClr val="FFFFFF">
              <a:alpha val="3137"/>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4" name="Google Shape;124;p5"/>
          <p:cNvPicPr preferRelativeResize="0"/>
          <p:nvPr/>
        </p:nvPicPr>
        <p:blipFill rotWithShape="1">
          <a:blip r:embed="rId5">
            <a:alphaModFix/>
          </a:blip>
          <a:srcRect b="0" l="0" r="0" t="0"/>
          <a:stretch/>
        </p:blipFill>
        <p:spPr>
          <a:xfrm>
            <a:off x="12338075" y="6409804"/>
            <a:ext cx="304800" cy="304800"/>
          </a:xfrm>
          <a:prstGeom prst="rect">
            <a:avLst/>
          </a:prstGeom>
          <a:noFill/>
          <a:ln>
            <a:noFill/>
          </a:ln>
        </p:spPr>
      </p:pic>
      <p:sp>
        <p:nvSpPr>
          <p:cNvPr id="125" name="Google Shape;125;p5"/>
          <p:cNvSpPr/>
          <p:nvPr/>
        </p:nvSpPr>
        <p:spPr>
          <a:xfrm>
            <a:off x="12814325" y="6424092"/>
            <a:ext cx="3887807"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875"/>
              <a:buFont typeface="Arial"/>
              <a:buNone/>
            </a:pPr>
            <a:r>
              <a:rPr b="0" i="0" lang="en-US" sz="1875" u="none" cap="none" strike="noStrike">
                <a:solidFill>
                  <a:srgbClr val="C8C8C8"/>
                </a:solidFill>
                <a:latin typeface="Arial"/>
                <a:ea typeface="Arial"/>
                <a:cs typeface="Arial"/>
                <a:sym typeface="Arial"/>
              </a:rPr>
              <a:t>No genuine social media footprint</a:t>
            </a:r>
            <a:endParaRPr b="0" i="0" sz="1875" u="none" cap="none" strike="noStrike">
              <a:solidFill>
                <a:schemeClr val="dk1"/>
              </a:solidFill>
              <a:latin typeface="Calibri"/>
              <a:ea typeface="Calibri"/>
              <a:cs typeface="Calibri"/>
              <a:sym typeface="Calibri"/>
            </a:endParaRPr>
          </a:p>
        </p:txBody>
      </p:sp>
      <p:sp>
        <p:nvSpPr>
          <p:cNvPr id="126" name="Google Shape;126;p5"/>
          <p:cNvSpPr/>
          <p:nvPr/>
        </p:nvSpPr>
        <p:spPr>
          <a:xfrm>
            <a:off x="952500" y="7562329"/>
            <a:ext cx="16383000" cy="828675"/>
          </a:xfrm>
          <a:prstGeom prst="roundRect">
            <a:avLst>
              <a:gd fmla="val 13793" name="adj"/>
            </a:avLst>
          </a:prstGeom>
          <a:solidFill>
            <a:srgbClr val="E31E24">
              <a:alpha val="10196"/>
            </a:srgbClr>
          </a:solidFill>
          <a:ln cap="flat" cmpd="sng" w="9525">
            <a:solidFill>
              <a:srgbClr val="E31E2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5"/>
          <p:cNvSpPr/>
          <p:nvPr/>
        </p:nvSpPr>
        <p:spPr>
          <a:xfrm>
            <a:off x="1247775" y="7838554"/>
            <a:ext cx="17371695"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875"/>
              <a:buFont typeface="Arial"/>
              <a:buNone/>
            </a:pPr>
            <a:r>
              <a:rPr b="1" i="0" lang="en-US" sz="1875" u="none" cap="none" strike="noStrike">
                <a:solidFill>
                  <a:srgbClr val="FFFFFF"/>
                </a:solidFill>
                <a:latin typeface="Arial"/>
                <a:ea typeface="Arial"/>
                <a:cs typeface="Arial"/>
                <a:sym typeface="Arial"/>
              </a:rPr>
              <a:t>If it can happen to a cybersecurity company, it can happen to anyone.</a:t>
            </a:r>
            <a:endParaRPr b="0" i="0" sz="1875" u="none" cap="none" strike="noStrike">
              <a:solidFill>
                <a:schemeClr val="dk1"/>
              </a:solidFill>
              <a:latin typeface="Calibri"/>
              <a:ea typeface="Calibri"/>
              <a:cs typeface="Calibri"/>
              <a:sym typeface="Calibri"/>
            </a:endParaRPr>
          </a:p>
        </p:txBody>
      </p:sp>
      <p:pic>
        <p:nvPicPr>
          <p:cNvPr descr="preencoded.png" id="128" name="Google Shape;128;p5"/>
          <p:cNvPicPr preferRelativeResize="0"/>
          <p:nvPr/>
        </p:nvPicPr>
        <p:blipFill rotWithShape="1">
          <a:blip r:embed="rId6">
            <a:alphaModFix/>
          </a:blip>
          <a:srcRect b="0" l="0" r="0" t="0"/>
          <a:stretch/>
        </p:blipFill>
        <p:spPr>
          <a:xfrm>
            <a:off x="16759610" y="9703594"/>
            <a:ext cx="342900" cy="297656"/>
          </a:xfrm>
          <a:prstGeom prst="rect">
            <a:avLst/>
          </a:prstGeom>
          <a:noFill/>
          <a:ln>
            <a:noFill/>
          </a:ln>
        </p:spPr>
      </p:pic>
      <p:sp>
        <p:nvSpPr>
          <p:cNvPr id="129" name="Google Shape;129;p5"/>
          <p:cNvSpPr/>
          <p:nvPr/>
        </p:nvSpPr>
        <p:spPr>
          <a:xfrm>
            <a:off x="17197760" y="9709547"/>
            <a:ext cx="213940"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5</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34" name="Shape 134"/>
        <p:cNvGrpSpPr/>
        <p:nvPr/>
      </p:nvGrpSpPr>
      <p:grpSpPr>
        <a:xfrm>
          <a:off x="0" y="0"/>
          <a:ext cx="0" cy="0"/>
          <a:chOff x="0" y="0"/>
          <a:chExt cx="0" cy="0"/>
        </a:xfrm>
      </p:grpSpPr>
      <p:sp>
        <p:nvSpPr>
          <p:cNvPr id="135" name="Google Shape;135;p6"/>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6"/>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4800"/>
              <a:buFont typeface="Arial"/>
              <a:buNone/>
            </a:pPr>
            <a:r>
              <a:rPr b="1" i="0" lang="en-US" sz="4800" u="none" cap="none" strike="noStrike">
                <a:solidFill>
                  <a:srgbClr val="FFFFFF"/>
                </a:solidFill>
                <a:latin typeface="Arial"/>
                <a:ea typeface="Arial"/>
                <a:cs typeface="Arial"/>
                <a:sym typeface="Arial"/>
              </a:rPr>
              <a:t>The </a:t>
            </a:r>
            <a:r>
              <a:rPr b="1" i="0" lang="en-US" sz="4800" u="none" cap="none" strike="noStrike">
                <a:solidFill>
                  <a:srgbClr val="FD7EF5"/>
                </a:solidFill>
                <a:latin typeface="Arial"/>
                <a:ea typeface="Arial"/>
                <a:cs typeface="Arial"/>
                <a:sym typeface="Arial"/>
              </a:rPr>
              <a:t>motivations </a:t>
            </a:r>
            <a:r>
              <a:rPr b="1" i="0" lang="en-US" sz="4800" u="none" cap="none" strike="noStrike">
                <a:solidFill>
                  <a:srgbClr val="FFFFFF"/>
                </a:solidFill>
                <a:latin typeface="Arial"/>
                <a:ea typeface="Arial"/>
                <a:cs typeface="Arial"/>
                <a:sym typeface="Arial"/>
              </a:rPr>
              <a:t>behind the mask</a:t>
            </a:r>
            <a:endParaRPr b="0" i="0" sz="4800" u="none" cap="none" strike="noStrike">
              <a:solidFill>
                <a:schemeClr val="dk1"/>
              </a:solidFill>
              <a:latin typeface="Calibri"/>
              <a:ea typeface="Calibri"/>
              <a:cs typeface="Calibri"/>
              <a:sym typeface="Calibri"/>
            </a:endParaRPr>
          </a:p>
        </p:txBody>
      </p:sp>
      <p:sp>
        <p:nvSpPr>
          <p:cNvPr id="137" name="Google Shape;137;p6"/>
          <p:cNvSpPr/>
          <p:nvPr/>
        </p:nvSpPr>
        <p:spPr>
          <a:xfrm>
            <a:off x="952500" y="1576388"/>
            <a:ext cx="5389321" cy="5905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875"/>
              <a:buFont typeface="Arial"/>
              <a:buNone/>
            </a:pPr>
            <a:r>
              <a:rPr b="1" i="0" lang="en-US" sz="1875" u="none" cap="none" strike="noStrike">
                <a:solidFill>
                  <a:srgbClr val="36CDFF"/>
                </a:solidFill>
                <a:latin typeface="Arial"/>
                <a:ea typeface="Arial"/>
                <a:cs typeface="Arial"/>
                <a:sym typeface="Arial"/>
              </a:rPr>
              <a:t>1. FINANCIAL GENERATION - THE VOLUME ENGINE</a:t>
            </a:r>
            <a:endParaRPr b="0" i="0" sz="1875" u="none" cap="none" strike="noStrike">
              <a:solidFill>
                <a:schemeClr val="dk1"/>
              </a:solidFill>
              <a:latin typeface="Calibri"/>
              <a:ea typeface="Calibri"/>
              <a:cs typeface="Calibri"/>
              <a:sym typeface="Calibri"/>
            </a:endParaRPr>
          </a:p>
        </p:txBody>
      </p:sp>
      <p:sp>
        <p:nvSpPr>
          <p:cNvPr id="138" name="Google Shape;138;p6"/>
          <p:cNvSpPr/>
          <p:nvPr/>
        </p:nvSpPr>
        <p:spPr>
          <a:xfrm>
            <a:off x="952500" y="2262188"/>
            <a:ext cx="5232350" cy="1352550"/>
          </a:xfrm>
          <a:prstGeom prst="roundRect">
            <a:avLst>
              <a:gd fmla="val 5634" name="adj"/>
            </a:avLst>
          </a:prstGeom>
          <a:solidFill>
            <a:srgbClr val="36CDFF">
              <a:alpha val="784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6"/>
          <p:cNvSpPr/>
          <p:nvPr/>
        </p:nvSpPr>
        <p:spPr>
          <a:xfrm>
            <a:off x="1238250" y="2528888"/>
            <a:ext cx="5126935"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025"/>
              <a:buFont typeface="Arial"/>
              <a:buNone/>
            </a:pPr>
            <a:r>
              <a:rPr b="1" i="0" lang="en-US" sz="2025" u="none" cap="none" strike="noStrike">
                <a:solidFill>
                  <a:srgbClr val="FFFFFF"/>
                </a:solidFill>
                <a:latin typeface="Arial"/>
                <a:ea typeface="Arial"/>
                <a:cs typeface="Arial"/>
                <a:sym typeface="Arial"/>
              </a:rPr>
              <a:t>High-margin wage extraction</a:t>
            </a:r>
            <a:endParaRPr b="0" i="0" sz="2025" u="none" cap="none" strike="noStrike">
              <a:solidFill>
                <a:schemeClr val="dk1"/>
              </a:solidFill>
              <a:latin typeface="Calibri"/>
              <a:ea typeface="Calibri"/>
              <a:cs typeface="Calibri"/>
              <a:sym typeface="Calibri"/>
            </a:endParaRPr>
          </a:p>
        </p:txBody>
      </p:sp>
      <p:sp>
        <p:nvSpPr>
          <p:cNvPr id="140" name="Google Shape;140;p6"/>
          <p:cNvSpPr/>
          <p:nvPr/>
        </p:nvSpPr>
        <p:spPr>
          <a:xfrm>
            <a:off x="1238250" y="2824163"/>
            <a:ext cx="4800676" cy="5619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FD6EA"/>
              </a:buClr>
              <a:buSzPts val="1800"/>
              <a:buFont typeface="Arial"/>
              <a:buNone/>
            </a:pPr>
            <a:r>
              <a:rPr b="0" i="0" lang="en-US" sz="1800" u="none" cap="none" strike="noStrike">
                <a:solidFill>
                  <a:srgbClr val="9FD6EA"/>
                </a:solidFill>
                <a:latin typeface="Arial"/>
                <a:ea typeface="Arial"/>
                <a:cs typeface="Arial"/>
                <a:sym typeface="Arial"/>
              </a:rPr>
              <a:t>$60K–$300K+ per contract, often multiple simultaneous roles</a:t>
            </a:r>
            <a:endParaRPr b="0" i="0" sz="1800" u="none" cap="none" strike="noStrike">
              <a:solidFill>
                <a:schemeClr val="dk1"/>
              </a:solidFill>
              <a:latin typeface="Calibri"/>
              <a:ea typeface="Calibri"/>
              <a:cs typeface="Calibri"/>
              <a:sym typeface="Calibri"/>
            </a:endParaRPr>
          </a:p>
        </p:txBody>
      </p:sp>
      <p:sp>
        <p:nvSpPr>
          <p:cNvPr id="141" name="Google Shape;141;p6"/>
          <p:cNvSpPr/>
          <p:nvPr/>
        </p:nvSpPr>
        <p:spPr>
          <a:xfrm>
            <a:off x="6527750" y="1576388"/>
            <a:ext cx="5389398" cy="5905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75"/>
              <a:buFont typeface="Arial"/>
              <a:buNone/>
            </a:pPr>
            <a:r>
              <a:rPr b="1" i="0" lang="en-US" sz="1875" u="none" cap="none" strike="noStrike">
                <a:solidFill>
                  <a:srgbClr val="FD7EF5"/>
                </a:solidFill>
                <a:latin typeface="Arial"/>
                <a:ea typeface="Arial"/>
                <a:cs typeface="Arial"/>
                <a:sym typeface="Arial"/>
              </a:rPr>
              <a:t>2. ESPIONAGE &amp; STRATEGIC INTELLIGENCE</a:t>
            </a:r>
            <a:endParaRPr b="0" i="0" sz="1875" u="none" cap="none" strike="noStrike">
              <a:solidFill>
                <a:schemeClr val="dk1"/>
              </a:solidFill>
              <a:latin typeface="Calibri"/>
              <a:ea typeface="Calibri"/>
              <a:cs typeface="Calibri"/>
              <a:sym typeface="Calibri"/>
            </a:endParaRPr>
          </a:p>
        </p:txBody>
      </p:sp>
      <p:sp>
        <p:nvSpPr>
          <p:cNvPr id="142" name="Google Shape;142;p6"/>
          <p:cNvSpPr/>
          <p:nvPr/>
        </p:nvSpPr>
        <p:spPr>
          <a:xfrm>
            <a:off x="6527750" y="2262188"/>
            <a:ext cx="5232425" cy="1352550"/>
          </a:xfrm>
          <a:prstGeom prst="roundRect">
            <a:avLst>
              <a:gd fmla="val 5634" name="adj"/>
            </a:avLst>
          </a:prstGeom>
          <a:solidFill>
            <a:srgbClr val="FD7EF5">
              <a:alpha val="784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6"/>
          <p:cNvSpPr/>
          <p:nvPr/>
        </p:nvSpPr>
        <p:spPr>
          <a:xfrm>
            <a:off x="6813500" y="2528888"/>
            <a:ext cx="5127017"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025"/>
              <a:buFont typeface="Arial"/>
              <a:buNone/>
            </a:pPr>
            <a:r>
              <a:rPr b="1" i="0" lang="en-US" sz="2025" u="none" cap="none" strike="noStrike">
                <a:solidFill>
                  <a:srgbClr val="FFFFFF"/>
                </a:solidFill>
                <a:latin typeface="Arial"/>
                <a:ea typeface="Arial"/>
                <a:cs typeface="Arial"/>
                <a:sym typeface="Arial"/>
              </a:rPr>
              <a:t>Credential &amp; network mapping</a:t>
            </a:r>
            <a:endParaRPr b="0" i="0" sz="2025" u="none" cap="none" strike="noStrike">
              <a:solidFill>
                <a:schemeClr val="dk1"/>
              </a:solidFill>
              <a:latin typeface="Calibri"/>
              <a:ea typeface="Calibri"/>
              <a:cs typeface="Calibri"/>
              <a:sym typeface="Calibri"/>
            </a:endParaRPr>
          </a:p>
        </p:txBody>
      </p:sp>
      <p:sp>
        <p:nvSpPr>
          <p:cNvPr id="144" name="Google Shape;144;p6"/>
          <p:cNvSpPr/>
          <p:nvPr/>
        </p:nvSpPr>
        <p:spPr>
          <a:xfrm>
            <a:off x="6813500" y="2824163"/>
            <a:ext cx="4800753" cy="5619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0B8DD"/>
              </a:buClr>
              <a:buSzPts val="1800"/>
              <a:buFont typeface="Arial"/>
              <a:buNone/>
            </a:pPr>
            <a:r>
              <a:rPr b="0" i="0" lang="en-US" sz="1800" u="none" cap="none" strike="noStrike">
                <a:solidFill>
                  <a:srgbClr val="E0B8DD"/>
                </a:solidFill>
                <a:latin typeface="Arial"/>
                <a:ea typeface="Arial"/>
                <a:cs typeface="Arial"/>
                <a:sym typeface="Arial"/>
              </a:rPr>
              <a:t>VPNs, cloud admin, CI/CD access as persistent footholds for future intrusions</a:t>
            </a:r>
            <a:endParaRPr b="0" i="0" sz="1800" u="none" cap="none" strike="noStrike">
              <a:solidFill>
                <a:schemeClr val="dk1"/>
              </a:solidFill>
              <a:latin typeface="Calibri"/>
              <a:ea typeface="Calibri"/>
              <a:cs typeface="Calibri"/>
              <a:sym typeface="Calibri"/>
            </a:endParaRPr>
          </a:p>
        </p:txBody>
      </p:sp>
      <p:sp>
        <p:nvSpPr>
          <p:cNvPr id="145" name="Google Shape;145;p6"/>
          <p:cNvSpPr/>
          <p:nvPr/>
        </p:nvSpPr>
        <p:spPr>
          <a:xfrm>
            <a:off x="6527750" y="3729038"/>
            <a:ext cx="5232425" cy="1352550"/>
          </a:xfrm>
          <a:prstGeom prst="roundRect">
            <a:avLst>
              <a:gd fmla="val 5634" name="adj"/>
            </a:avLst>
          </a:prstGeom>
          <a:solidFill>
            <a:srgbClr val="FD7EF5">
              <a:alpha val="784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6"/>
          <p:cNvSpPr/>
          <p:nvPr/>
        </p:nvSpPr>
        <p:spPr>
          <a:xfrm>
            <a:off x="6813500" y="3995738"/>
            <a:ext cx="5127017"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025"/>
              <a:buFont typeface="Arial"/>
              <a:buNone/>
            </a:pPr>
            <a:r>
              <a:rPr b="1" i="0" lang="en-US" sz="2025" u="none" cap="none" strike="noStrike">
                <a:solidFill>
                  <a:srgbClr val="FFFFFF"/>
                </a:solidFill>
                <a:latin typeface="Arial"/>
                <a:ea typeface="Arial"/>
                <a:cs typeface="Arial"/>
                <a:sym typeface="Arial"/>
              </a:rPr>
              <a:t>Supply chain compromise</a:t>
            </a:r>
            <a:endParaRPr b="0" i="0" sz="2025" u="none" cap="none" strike="noStrike">
              <a:solidFill>
                <a:schemeClr val="dk1"/>
              </a:solidFill>
              <a:latin typeface="Calibri"/>
              <a:ea typeface="Calibri"/>
              <a:cs typeface="Calibri"/>
              <a:sym typeface="Calibri"/>
            </a:endParaRPr>
          </a:p>
        </p:txBody>
      </p:sp>
      <p:sp>
        <p:nvSpPr>
          <p:cNvPr id="147" name="Google Shape;147;p6"/>
          <p:cNvSpPr/>
          <p:nvPr/>
        </p:nvSpPr>
        <p:spPr>
          <a:xfrm>
            <a:off x="6813500" y="4291013"/>
            <a:ext cx="4800753" cy="5619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0B8DD"/>
              </a:buClr>
              <a:buSzPts val="1800"/>
              <a:buFont typeface="Arial"/>
              <a:buNone/>
            </a:pPr>
            <a:r>
              <a:rPr b="0" i="0" lang="en-US" sz="1800" u="none" cap="none" strike="noStrike">
                <a:solidFill>
                  <a:srgbClr val="E0B8DD"/>
                </a:solidFill>
                <a:latin typeface="Arial"/>
                <a:ea typeface="Arial"/>
                <a:cs typeface="Arial"/>
                <a:sym typeface="Arial"/>
              </a:rPr>
              <a:t>malicious packages/backdoors in open-source or enterprise libraries</a:t>
            </a:r>
            <a:endParaRPr b="0" i="0" sz="1800" u="none" cap="none" strike="noStrike">
              <a:solidFill>
                <a:schemeClr val="dk1"/>
              </a:solidFill>
              <a:latin typeface="Calibri"/>
              <a:ea typeface="Calibri"/>
              <a:cs typeface="Calibri"/>
              <a:sym typeface="Calibri"/>
            </a:endParaRPr>
          </a:p>
        </p:txBody>
      </p:sp>
      <p:sp>
        <p:nvSpPr>
          <p:cNvPr id="148" name="Google Shape;148;p6"/>
          <p:cNvSpPr/>
          <p:nvPr/>
        </p:nvSpPr>
        <p:spPr>
          <a:xfrm>
            <a:off x="6527750" y="5195888"/>
            <a:ext cx="5232425" cy="1352550"/>
          </a:xfrm>
          <a:prstGeom prst="roundRect">
            <a:avLst>
              <a:gd fmla="val 5634" name="adj"/>
            </a:avLst>
          </a:prstGeom>
          <a:solidFill>
            <a:srgbClr val="FD7EF5">
              <a:alpha val="784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6"/>
          <p:cNvSpPr/>
          <p:nvPr/>
        </p:nvSpPr>
        <p:spPr>
          <a:xfrm>
            <a:off x="6813500" y="5462588"/>
            <a:ext cx="5127017"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025"/>
              <a:buFont typeface="Arial"/>
              <a:buNone/>
            </a:pPr>
            <a:r>
              <a:rPr b="1" i="0" lang="en-US" sz="2025" u="none" cap="none" strike="noStrike">
                <a:solidFill>
                  <a:srgbClr val="FFFFFF"/>
                </a:solidFill>
                <a:latin typeface="Arial"/>
                <a:ea typeface="Arial"/>
                <a:cs typeface="Arial"/>
                <a:sym typeface="Arial"/>
              </a:rPr>
              <a:t>Critical infrastructure reconnaissance</a:t>
            </a:r>
            <a:endParaRPr b="0" i="0" sz="2025" u="none" cap="none" strike="noStrike">
              <a:solidFill>
                <a:schemeClr val="dk1"/>
              </a:solidFill>
              <a:latin typeface="Calibri"/>
              <a:ea typeface="Calibri"/>
              <a:cs typeface="Calibri"/>
              <a:sym typeface="Calibri"/>
            </a:endParaRPr>
          </a:p>
        </p:txBody>
      </p:sp>
      <p:sp>
        <p:nvSpPr>
          <p:cNvPr id="150" name="Google Shape;150;p6"/>
          <p:cNvSpPr/>
          <p:nvPr/>
        </p:nvSpPr>
        <p:spPr>
          <a:xfrm>
            <a:off x="6813500" y="5757863"/>
            <a:ext cx="4800753" cy="5619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0B8DD"/>
              </a:buClr>
              <a:buSzPts val="1800"/>
              <a:buFont typeface="Arial"/>
              <a:buNone/>
            </a:pPr>
            <a:r>
              <a:rPr b="0" i="0" lang="en-US" sz="1800" u="none" cap="none" strike="noStrike">
                <a:solidFill>
                  <a:srgbClr val="E0B8DD"/>
                </a:solidFill>
                <a:latin typeface="Arial"/>
                <a:ea typeface="Arial"/>
                <a:cs typeface="Arial"/>
                <a:sym typeface="Arial"/>
              </a:rPr>
              <a:t>mapping utility, telecom, or defense-adjacent networks for future access</a:t>
            </a:r>
            <a:endParaRPr b="0" i="0" sz="1800" u="none" cap="none" strike="noStrike">
              <a:solidFill>
                <a:schemeClr val="dk1"/>
              </a:solidFill>
              <a:latin typeface="Calibri"/>
              <a:ea typeface="Calibri"/>
              <a:cs typeface="Calibri"/>
              <a:sym typeface="Calibri"/>
            </a:endParaRPr>
          </a:p>
        </p:txBody>
      </p:sp>
      <p:sp>
        <p:nvSpPr>
          <p:cNvPr id="151" name="Google Shape;151;p6"/>
          <p:cNvSpPr/>
          <p:nvPr/>
        </p:nvSpPr>
        <p:spPr>
          <a:xfrm>
            <a:off x="6527750" y="6662738"/>
            <a:ext cx="5232425" cy="1352550"/>
          </a:xfrm>
          <a:prstGeom prst="roundRect">
            <a:avLst>
              <a:gd fmla="val 5634" name="adj"/>
            </a:avLst>
          </a:prstGeom>
          <a:solidFill>
            <a:srgbClr val="FD7EF5">
              <a:alpha val="784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6"/>
          <p:cNvSpPr/>
          <p:nvPr/>
        </p:nvSpPr>
        <p:spPr>
          <a:xfrm>
            <a:off x="6813500" y="6929438"/>
            <a:ext cx="5127017"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025"/>
              <a:buFont typeface="Arial"/>
              <a:buNone/>
            </a:pPr>
            <a:r>
              <a:rPr b="1" i="0" lang="en-US" sz="2025" u="none" cap="none" strike="noStrike">
                <a:solidFill>
                  <a:srgbClr val="FFFFFF"/>
                </a:solidFill>
                <a:latin typeface="Arial"/>
                <a:ea typeface="Arial"/>
                <a:cs typeface="Arial"/>
                <a:sym typeface="Arial"/>
              </a:rPr>
              <a:t>Sanctions evasion tradecraft transfer</a:t>
            </a:r>
            <a:endParaRPr b="0" i="0" sz="2025" u="none" cap="none" strike="noStrike">
              <a:solidFill>
                <a:schemeClr val="dk1"/>
              </a:solidFill>
              <a:latin typeface="Calibri"/>
              <a:ea typeface="Calibri"/>
              <a:cs typeface="Calibri"/>
              <a:sym typeface="Calibri"/>
            </a:endParaRPr>
          </a:p>
        </p:txBody>
      </p:sp>
      <p:sp>
        <p:nvSpPr>
          <p:cNvPr id="153" name="Google Shape;153;p6"/>
          <p:cNvSpPr/>
          <p:nvPr/>
        </p:nvSpPr>
        <p:spPr>
          <a:xfrm>
            <a:off x="6813500" y="7224713"/>
            <a:ext cx="4800753" cy="5619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0B8DD"/>
              </a:buClr>
              <a:buSzPts val="1800"/>
              <a:buFont typeface="Arial"/>
              <a:buNone/>
            </a:pPr>
            <a:r>
              <a:rPr b="0" i="0" lang="en-US" sz="1800" u="none" cap="none" strike="noStrike">
                <a:solidFill>
                  <a:srgbClr val="E0B8DD"/>
                </a:solidFill>
                <a:latin typeface="Arial"/>
                <a:ea typeface="Arial"/>
                <a:cs typeface="Arial"/>
                <a:sym typeface="Arial"/>
              </a:rPr>
              <a:t>learning Western compliance/KYC blind spots to refine future infiltration</a:t>
            </a:r>
            <a:endParaRPr b="0" i="0" sz="1800" u="none" cap="none" strike="noStrike">
              <a:solidFill>
                <a:schemeClr val="dk1"/>
              </a:solidFill>
              <a:latin typeface="Calibri"/>
              <a:ea typeface="Calibri"/>
              <a:cs typeface="Calibri"/>
              <a:sym typeface="Calibri"/>
            </a:endParaRPr>
          </a:p>
        </p:txBody>
      </p:sp>
      <p:sp>
        <p:nvSpPr>
          <p:cNvPr id="154" name="Google Shape;154;p6"/>
          <p:cNvSpPr/>
          <p:nvPr/>
        </p:nvSpPr>
        <p:spPr>
          <a:xfrm>
            <a:off x="12103075" y="1576388"/>
            <a:ext cx="5389398" cy="5905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1875"/>
              <a:buFont typeface="Arial"/>
              <a:buNone/>
            </a:pPr>
            <a:r>
              <a:rPr b="1" i="0" lang="en-US" sz="1875" u="none" cap="none" strike="noStrike">
                <a:solidFill>
                  <a:srgbClr val="E31E24"/>
                </a:solidFill>
                <a:latin typeface="Arial"/>
                <a:ea typeface="Arial"/>
                <a:cs typeface="Arial"/>
                <a:sym typeface="Arial"/>
              </a:rPr>
              <a:t>3. SABOTAGE &amp; DISRUPTION - LESS FREQUENT, HIGH IMPACT</a:t>
            </a:r>
            <a:endParaRPr b="0" i="0" sz="1875" u="none" cap="none" strike="noStrike">
              <a:solidFill>
                <a:schemeClr val="dk1"/>
              </a:solidFill>
              <a:latin typeface="Calibri"/>
              <a:ea typeface="Calibri"/>
              <a:cs typeface="Calibri"/>
              <a:sym typeface="Calibri"/>
            </a:endParaRPr>
          </a:p>
        </p:txBody>
      </p:sp>
      <p:sp>
        <p:nvSpPr>
          <p:cNvPr id="155" name="Google Shape;155;p6"/>
          <p:cNvSpPr/>
          <p:nvPr/>
        </p:nvSpPr>
        <p:spPr>
          <a:xfrm>
            <a:off x="12103075" y="2262188"/>
            <a:ext cx="5232425" cy="1352550"/>
          </a:xfrm>
          <a:prstGeom prst="roundRect">
            <a:avLst>
              <a:gd fmla="val 5634" name="adj"/>
            </a:avLst>
          </a:prstGeom>
          <a:solidFill>
            <a:srgbClr val="E31E24">
              <a:alpha val="784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6"/>
          <p:cNvSpPr/>
          <p:nvPr/>
        </p:nvSpPr>
        <p:spPr>
          <a:xfrm>
            <a:off x="12388825" y="2528888"/>
            <a:ext cx="5127017"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025"/>
              <a:buFont typeface="Arial"/>
              <a:buNone/>
            </a:pPr>
            <a:r>
              <a:rPr b="1" i="0" lang="en-US" sz="2025" u="none" cap="none" strike="noStrike">
                <a:solidFill>
                  <a:srgbClr val="FFFFFF"/>
                </a:solidFill>
                <a:latin typeface="Arial"/>
                <a:ea typeface="Arial"/>
                <a:cs typeface="Arial"/>
                <a:sym typeface="Arial"/>
              </a:rPr>
              <a:t>Reputational/legal exposure</a:t>
            </a:r>
            <a:endParaRPr b="0" i="0" sz="2025" u="none" cap="none" strike="noStrike">
              <a:solidFill>
                <a:schemeClr val="dk1"/>
              </a:solidFill>
              <a:latin typeface="Calibri"/>
              <a:ea typeface="Calibri"/>
              <a:cs typeface="Calibri"/>
              <a:sym typeface="Calibri"/>
            </a:endParaRPr>
          </a:p>
        </p:txBody>
      </p:sp>
      <p:sp>
        <p:nvSpPr>
          <p:cNvPr id="157" name="Google Shape;157;p6"/>
          <p:cNvSpPr/>
          <p:nvPr/>
        </p:nvSpPr>
        <p:spPr>
          <a:xfrm>
            <a:off x="12388825" y="2824163"/>
            <a:ext cx="4800753" cy="5619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0AEAE"/>
              </a:buClr>
              <a:buSzPts val="1800"/>
              <a:buFont typeface="Arial"/>
              <a:buNone/>
            </a:pPr>
            <a:r>
              <a:rPr b="0" i="0" lang="en-US" sz="1800" u="none" cap="none" strike="noStrike">
                <a:solidFill>
                  <a:srgbClr val="E0AEAE"/>
                </a:solidFill>
                <a:latin typeface="Arial"/>
                <a:ea typeface="Arial"/>
                <a:cs typeface="Arial"/>
                <a:sym typeface="Arial"/>
              </a:rPr>
              <a:t>exposing sanctioned-regime funding once uncovered</a:t>
            </a:r>
            <a:endParaRPr b="0" i="0" sz="1800" u="none" cap="none" strike="noStrike">
              <a:solidFill>
                <a:schemeClr val="dk1"/>
              </a:solidFill>
              <a:latin typeface="Calibri"/>
              <a:ea typeface="Calibri"/>
              <a:cs typeface="Calibri"/>
              <a:sym typeface="Calibri"/>
            </a:endParaRPr>
          </a:p>
        </p:txBody>
      </p:sp>
      <p:sp>
        <p:nvSpPr>
          <p:cNvPr id="158" name="Google Shape;158;p6"/>
          <p:cNvSpPr/>
          <p:nvPr/>
        </p:nvSpPr>
        <p:spPr>
          <a:xfrm>
            <a:off x="12103075" y="3729038"/>
            <a:ext cx="5232425" cy="1352550"/>
          </a:xfrm>
          <a:prstGeom prst="roundRect">
            <a:avLst>
              <a:gd fmla="val 5634" name="adj"/>
            </a:avLst>
          </a:prstGeom>
          <a:solidFill>
            <a:srgbClr val="E31E24">
              <a:alpha val="784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6"/>
          <p:cNvSpPr/>
          <p:nvPr/>
        </p:nvSpPr>
        <p:spPr>
          <a:xfrm>
            <a:off x="12388825" y="3995738"/>
            <a:ext cx="5127017"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025"/>
              <a:buFont typeface="Arial"/>
              <a:buNone/>
            </a:pPr>
            <a:r>
              <a:rPr b="1" i="0" lang="en-US" sz="2025" u="none" cap="none" strike="noStrike">
                <a:solidFill>
                  <a:srgbClr val="FFFFFF"/>
                </a:solidFill>
                <a:latin typeface="Arial"/>
                <a:ea typeface="Arial"/>
                <a:cs typeface="Arial"/>
                <a:sym typeface="Arial"/>
              </a:rPr>
              <a:t>Infiltration pivoting</a:t>
            </a:r>
            <a:endParaRPr b="0" i="0" sz="2025" u="none" cap="none" strike="noStrike">
              <a:solidFill>
                <a:schemeClr val="dk1"/>
              </a:solidFill>
              <a:latin typeface="Calibri"/>
              <a:ea typeface="Calibri"/>
              <a:cs typeface="Calibri"/>
              <a:sym typeface="Calibri"/>
            </a:endParaRPr>
          </a:p>
        </p:txBody>
      </p:sp>
      <p:sp>
        <p:nvSpPr>
          <p:cNvPr id="160" name="Google Shape;160;p6"/>
          <p:cNvSpPr/>
          <p:nvPr/>
        </p:nvSpPr>
        <p:spPr>
          <a:xfrm>
            <a:off x="12388825" y="4291013"/>
            <a:ext cx="4800753" cy="5619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0AEAE"/>
              </a:buClr>
              <a:buSzPts val="1800"/>
              <a:buFont typeface="Arial"/>
              <a:buNone/>
            </a:pPr>
            <a:r>
              <a:rPr b="0" i="0" lang="en-US" sz="1800" u="none" cap="none" strike="noStrike">
                <a:solidFill>
                  <a:srgbClr val="E0AEAE"/>
                </a:solidFill>
                <a:latin typeface="Arial"/>
                <a:ea typeface="Arial"/>
                <a:cs typeface="Arial"/>
                <a:sym typeface="Arial"/>
              </a:rPr>
              <a:t>lateral attacks on partner orgs, financial institutions, government contractors</a:t>
            </a:r>
            <a:endParaRPr b="0" i="0" sz="1800" u="none" cap="none" strike="noStrike">
              <a:solidFill>
                <a:schemeClr val="dk1"/>
              </a:solidFill>
              <a:latin typeface="Calibri"/>
              <a:ea typeface="Calibri"/>
              <a:cs typeface="Calibri"/>
              <a:sym typeface="Calibri"/>
            </a:endParaRPr>
          </a:p>
        </p:txBody>
      </p:sp>
      <p:sp>
        <p:nvSpPr>
          <p:cNvPr id="161" name="Google Shape;161;p6"/>
          <p:cNvSpPr/>
          <p:nvPr/>
        </p:nvSpPr>
        <p:spPr>
          <a:xfrm>
            <a:off x="952500" y="8667750"/>
            <a:ext cx="16383000" cy="1047750"/>
          </a:xfrm>
          <a:prstGeom prst="roundRect">
            <a:avLst>
              <a:gd fmla="val 9091" name="adj"/>
            </a:avLst>
          </a:prstGeom>
          <a:solidFill>
            <a:srgbClr val="FD7EF5">
              <a:alpha val="7843"/>
            </a:srgbClr>
          </a:solidFill>
          <a:ln cap="flat" cmpd="sng" w="9525">
            <a:solidFill>
              <a:srgbClr val="FD7EF5">
                <a:alpha val="3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6"/>
          <p:cNvSpPr/>
          <p:nvPr/>
        </p:nvSpPr>
        <p:spPr>
          <a:xfrm>
            <a:off x="1209675" y="8867775"/>
            <a:ext cx="16360140" cy="685800"/>
          </a:xfrm>
          <a:prstGeom prst="rect">
            <a:avLst/>
          </a:prstGeom>
          <a:noFill/>
          <a:ln>
            <a:noFill/>
          </a:ln>
        </p:spPr>
        <p:txBody>
          <a:bodyPr anchorCtr="0" anchor="t" bIns="25400" lIns="25400" spcFirstLastPara="1" rIns="25400" wrap="square" tIns="25400">
            <a:normAutofit/>
          </a:bodyPr>
          <a:lstStyle/>
          <a:p>
            <a:pPr indent="0" lvl="0" marL="0" marR="0" rtl="0" algn="l">
              <a:lnSpc>
                <a:spcPct val="122182"/>
              </a:lnSpc>
              <a:spcBef>
                <a:spcPts val="0"/>
              </a:spcBef>
              <a:spcAft>
                <a:spcPts val="0"/>
              </a:spcAft>
              <a:buClr>
                <a:srgbClr val="FD7EF5"/>
              </a:buClr>
              <a:buSzPts val="1800"/>
              <a:buFont typeface="Arial"/>
              <a:buNone/>
            </a:pPr>
            <a:r>
              <a:rPr b="1" i="0" lang="en-US" sz="1800" u="none" cap="none" strike="noStrike">
                <a:solidFill>
                  <a:srgbClr val="FD7EF5"/>
                </a:solidFill>
                <a:latin typeface="Arial"/>
                <a:ea typeface="Arial"/>
                <a:cs typeface="Arial"/>
                <a:sym typeface="Arial"/>
              </a:rPr>
              <a:t>The pragmatic rule: </a:t>
            </a:r>
            <a:r>
              <a:rPr b="0" i="0" lang="en-US" sz="1800" u="none" cap="none" strike="noStrike">
                <a:solidFill>
                  <a:srgbClr val="C8C8C8"/>
                </a:solidFill>
                <a:latin typeface="Arial"/>
                <a:ea typeface="Arial"/>
                <a:cs typeface="Arial"/>
                <a:sym typeface="Arial"/>
              </a:rPr>
              <a:t>for 90%+ of operatives, money is the day-to-day KPI. Espionage and sabotage happen opportunistically or via direct tasking from embedded handlers.</a:t>
            </a:r>
            <a:endParaRPr b="0" i="0" sz="1800" u="none" cap="none" strike="noStrike">
              <a:solidFill>
                <a:schemeClr val="dk1"/>
              </a:solidFill>
              <a:latin typeface="Calibri"/>
              <a:ea typeface="Calibri"/>
              <a:cs typeface="Calibri"/>
              <a:sym typeface="Calibri"/>
            </a:endParaRPr>
          </a:p>
        </p:txBody>
      </p:sp>
      <p:pic>
        <p:nvPicPr>
          <p:cNvPr descr="preencoded.png" id="163" name="Google Shape;163;p6"/>
          <p:cNvPicPr preferRelativeResize="0"/>
          <p:nvPr/>
        </p:nvPicPr>
        <p:blipFill rotWithShape="1">
          <a:blip r:embed="rId3">
            <a:alphaModFix/>
          </a:blip>
          <a:srcRect b="0" l="0" r="0" t="0"/>
          <a:stretch/>
        </p:blipFill>
        <p:spPr>
          <a:xfrm>
            <a:off x="16759610" y="9703594"/>
            <a:ext cx="342900" cy="297656"/>
          </a:xfrm>
          <a:prstGeom prst="rect">
            <a:avLst/>
          </a:prstGeom>
          <a:noFill/>
          <a:ln>
            <a:noFill/>
          </a:ln>
        </p:spPr>
      </p:pic>
      <p:sp>
        <p:nvSpPr>
          <p:cNvPr id="164" name="Google Shape;164;p6"/>
          <p:cNvSpPr/>
          <p:nvPr/>
        </p:nvSpPr>
        <p:spPr>
          <a:xfrm>
            <a:off x="17197760" y="9709547"/>
            <a:ext cx="213940"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6</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69" name="Shape 169"/>
        <p:cNvGrpSpPr/>
        <p:nvPr/>
      </p:nvGrpSpPr>
      <p:grpSpPr>
        <a:xfrm>
          <a:off x="0" y="0"/>
          <a:ext cx="0" cy="0"/>
          <a:chOff x="0" y="0"/>
          <a:chExt cx="0" cy="0"/>
        </a:xfrm>
      </p:grpSpPr>
      <p:sp>
        <p:nvSpPr>
          <p:cNvPr id="170" name="Google Shape;170;p7"/>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7"/>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4800"/>
              <a:buFont typeface="Arial"/>
              <a:buNone/>
            </a:pPr>
            <a:r>
              <a:rPr b="1" i="0" lang="en-US" sz="4800" u="none" cap="none" strike="noStrike">
                <a:solidFill>
                  <a:srgbClr val="FFFFFF"/>
                </a:solidFill>
                <a:latin typeface="Arial"/>
                <a:ea typeface="Arial"/>
                <a:cs typeface="Arial"/>
                <a:sym typeface="Arial"/>
              </a:rPr>
              <a:t>Canada is a </a:t>
            </a:r>
            <a:r>
              <a:rPr b="1" i="0" lang="en-US" sz="4800" u="none" cap="none" strike="noStrike">
                <a:solidFill>
                  <a:srgbClr val="FD7EF5"/>
                </a:solidFill>
                <a:latin typeface="Arial"/>
                <a:ea typeface="Arial"/>
                <a:cs typeface="Arial"/>
                <a:sym typeface="Arial"/>
              </a:rPr>
              <a:t>target</a:t>
            </a:r>
            <a:r>
              <a:rPr b="1" i="0" lang="en-US" sz="4800" u="none" cap="none" strike="noStrike">
                <a:solidFill>
                  <a:srgbClr val="FFFFFF"/>
                </a:solidFill>
                <a:latin typeface="Arial"/>
                <a:ea typeface="Arial"/>
                <a:cs typeface="Arial"/>
                <a:sym typeface="Arial"/>
              </a:rPr>
              <a:t>, not just an observer</a:t>
            </a:r>
            <a:endParaRPr b="0" i="0" sz="4800" u="none" cap="none" strike="noStrike">
              <a:solidFill>
                <a:schemeClr val="dk1"/>
              </a:solidFill>
              <a:latin typeface="Calibri"/>
              <a:ea typeface="Calibri"/>
              <a:cs typeface="Calibri"/>
              <a:sym typeface="Calibri"/>
            </a:endParaRPr>
          </a:p>
        </p:txBody>
      </p:sp>
      <p:sp>
        <p:nvSpPr>
          <p:cNvPr id="172" name="Google Shape;172;p7"/>
          <p:cNvSpPr/>
          <p:nvPr/>
        </p:nvSpPr>
        <p:spPr>
          <a:xfrm>
            <a:off x="952500" y="1557338"/>
            <a:ext cx="8039100" cy="7767637"/>
          </a:xfrm>
          <a:prstGeom prst="roundRect">
            <a:avLst>
              <a:gd fmla="val 981" name="adj"/>
            </a:avLst>
          </a:prstGeom>
          <a:solidFill>
            <a:srgbClr val="FFFFFF"/>
          </a:solidFill>
          <a:ln cap="flat" cmpd="sng" w="9525">
            <a:solidFill>
              <a:srgbClr val="FFFFFF">
                <a:alpha val="12157"/>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3" name="Google Shape;173;p7"/>
          <p:cNvPicPr preferRelativeResize="0"/>
          <p:nvPr/>
        </p:nvPicPr>
        <p:blipFill rotWithShape="1">
          <a:blip r:embed="rId3">
            <a:alphaModFix/>
          </a:blip>
          <a:srcRect b="0" l="-3217" r="-3217" t="0"/>
          <a:stretch/>
        </p:blipFill>
        <p:spPr>
          <a:xfrm>
            <a:off x="952500" y="1557338"/>
            <a:ext cx="8039100" cy="7767637"/>
          </a:xfrm>
          <a:prstGeom prst="rect">
            <a:avLst/>
          </a:prstGeom>
          <a:noFill/>
          <a:ln>
            <a:noFill/>
          </a:ln>
        </p:spPr>
      </p:pic>
      <p:sp>
        <p:nvSpPr>
          <p:cNvPr id="174" name="Google Shape;174;p7"/>
          <p:cNvSpPr/>
          <p:nvPr/>
        </p:nvSpPr>
        <p:spPr>
          <a:xfrm>
            <a:off x="952500" y="9515475"/>
            <a:ext cx="8260652" cy="2381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8A8A8A"/>
              </a:buClr>
              <a:buSzPts val="1350"/>
              <a:buFont typeface="Arial"/>
              <a:buNone/>
            </a:pPr>
            <a:r>
              <a:rPr b="0" i="0" lang="en-US" sz="1350" u="none" cap="none" strike="noStrike">
                <a:solidFill>
                  <a:srgbClr val="8A8A8A"/>
                </a:solidFill>
                <a:latin typeface="Arial"/>
                <a:ea typeface="Arial"/>
                <a:cs typeface="Arial"/>
                <a:sym typeface="Arial"/>
              </a:rPr>
              <a:t>Source: </a:t>
            </a:r>
            <a:r>
              <a:rPr b="0" i="0" lang="en-US" sz="1350" u="sng" cap="none" strike="noStrike">
                <a:solidFill>
                  <a:srgbClr val="36CDFF"/>
                </a:solidFill>
                <a:latin typeface="Arial"/>
                <a:ea typeface="Arial"/>
                <a:cs typeface="Arial"/>
                <a:sym typeface="Arial"/>
                <a:hlinkClick r:id="rId4">
                  <a:extLst>
                    <a:ext uri="{A12FA001-AC4F-418D-AE19-62706E023703}">
                      <ahyp:hlinkClr val="tx"/>
                    </a:ext>
                  </a:extLst>
                </a:hlinkClick>
              </a:rPr>
              <a:t>Global Affairs Canada, joint statement, July 31, 2026</a:t>
            </a:r>
            <a:endParaRPr b="0" i="0" sz="1350" u="none" cap="none" strike="noStrike">
              <a:solidFill>
                <a:schemeClr val="dk1"/>
              </a:solidFill>
              <a:latin typeface="Calibri"/>
              <a:ea typeface="Calibri"/>
              <a:cs typeface="Calibri"/>
              <a:sym typeface="Calibri"/>
            </a:endParaRPr>
          </a:p>
        </p:txBody>
      </p:sp>
      <p:sp>
        <p:nvSpPr>
          <p:cNvPr id="175" name="Google Shape;175;p7"/>
          <p:cNvSpPr/>
          <p:nvPr/>
        </p:nvSpPr>
        <p:spPr>
          <a:xfrm>
            <a:off x="9315450" y="3810000"/>
            <a:ext cx="8822055"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1" i="0" lang="en-US" sz="1800" u="none" cap="none" strike="noStrike">
                <a:solidFill>
                  <a:srgbClr val="FD7EF5"/>
                </a:solidFill>
                <a:latin typeface="Arial"/>
                <a:ea typeface="Arial"/>
                <a:cs typeface="Arial"/>
                <a:sym typeface="Arial"/>
              </a:rPr>
              <a:t>THE STEPHEN MAURO CASE</a:t>
            </a:r>
            <a:endParaRPr b="0" i="0" sz="1800" u="none" cap="none" strike="noStrike">
              <a:solidFill>
                <a:schemeClr val="dk1"/>
              </a:solidFill>
              <a:latin typeface="Calibri"/>
              <a:ea typeface="Calibri"/>
              <a:cs typeface="Calibri"/>
              <a:sym typeface="Calibri"/>
            </a:endParaRPr>
          </a:p>
        </p:txBody>
      </p:sp>
      <p:sp>
        <p:nvSpPr>
          <p:cNvPr id="176" name="Google Shape;176;p7"/>
          <p:cNvSpPr/>
          <p:nvPr/>
        </p:nvSpPr>
        <p:spPr>
          <a:xfrm>
            <a:off x="9315450" y="4224338"/>
            <a:ext cx="457200" cy="457200"/>
          </a:xfrm>
          <a:prstGeom prst="ellipse">
            <a:avLst/>
          </a:prstGeom>
          <a:solidFill>
            <a:srgbClr val="FD7EF5">
              <a:alpha val="1490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7"/>
          <p:cNvSpPr/>
          <p:nvPr/>
        </p:nvSpPr>
        <p:spPr>
          <a:xfrm>
            <a:off x="9277350" y="4224338"/>
            <a:ext cx="533400" cy="495300"/>
          </a:xfrm>
          <a:prstGeom prst="rect">
            <a:avLst/>
          </a:prstGeom>
          <a:noFill/>
          <a:ln>
            <a:noFill/>
          </a:ln>
        </p:spPr>
        <p:txBody>
          <a:bodyPr anchorCtr="0" anchor="ctr" bIns="25400" lIns="25400" spcFirstLastPara="1" rIns="25400" wrap="square" tIns="25400">
            <a:normAutofit/>
          </a:bodyPr>
          <a:lstStyle/>
          <a:p>
            <a:pPr indent="0" lvl="0" marL="0" marR="0" rtl="0" algn="ctr">
              <a:spcBef>
                <a:spcPts val="0"/>
              </a:spcBef>
              <a:spcAft>
                <a:spcPts val="0"/>
              </a:spcAft>
              <a:buClr>
                <a:srgbClr val="FD7EF5"/>
              </a:buClr>
              <a:buSzPts val="1800"/>
              <a:buFont typeface="Arial"/>
              <a:buNone/>
            </a:pPr>
            <a:r>
              <a:rPr b="1" i="0" lang="en-US" sz="1800" u="none" cap="none" strike="noStrike">
                <a:solidFill>
                  <a:srgbClr val="FD7EF5"/>
                </a:solidFill>
                <a:latin typeface="Arial"/>
                <a:ea typeface="Arial"/>
                <a:cs typeface="Arial"/>
                <a:sym typeface="Arial"/>
              </a:rPr>
              <a:t>1</a:t>
            </a:r>
            <a:endParaRPr b="0" i="0" sz="1800" u="none" cap="none" strike="noStrike">
              <a:solidFill>
                <a:schemeClr val="dk1"/>
              </a:solidFill>
              <a:latin typeface="Calibri"/>
              <a:ea typeface="Calibri"/>
              <a:cs typeface="Calibri"/>
              <a:sym typeface="Calibri"/>
            </a:endParaRPr>
          </a:p>
        </p:txBody>
      </p:sp>
      <p:sp>
        <p:nvSpPr>
          <p:cNvPr id="178" name="Google Shape;178;p7"/>
          <p:cNvSpPr/>
          <p:nvPr/>
        </p:nvSpPr>
        <p:spPr>
          <a:xfrm>
            <a:off x="9925050" y="4252913"/>
            <a:ext cx="7632763" cy="714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0B8DD"/>
              </a:buClr>
              <a:buSzPts val="2325"/>
              <a:buFont typeface="Arial"/>
              <a:buNone/>
            </a:pPr>
            <a:r>
              <a:rPr b="0" i="0" lang="en-US" sz="2325" u="none" cap="none" strike="noStrike">
                <a:solidFill>
                  <a:srgbClr val="E0B8DD"/>
                </a:solidFill>
                <a:latin typeface="Arial"/>
                <a:ea typeface="Arial"/>
                <a:cs typeface="Arial"/>
                <a:sym typeface="Arial"/>
              </a:rPr>
              <a:t>In May 2025, a researcher found the professional seal of GTA architect Stephen Mauro on construction drawings.</a:t>
            </a:r>
            <a:endParaRPr b="0" i="0" sz="2325" u="none" cap="none" strike="noStrike">
              <a:solidFill>
                <a:schemeClr val="dk1"/>
              </a:solidFill>
              <a:latin typeface="Calibri"/>
              <a:ea typeface="Calibri"/>
              <a:cs typeface="Calibri"/>
              <a:sym typeface="Calibri"/>
            </a:endParaRPr>
          </a:p>
        </p:txBody>
      </p:sp>
      <p:sp>
        <p:nvSpPr>
          <p:cNvPr id="179" name="Google Shape;179;p7"/>
          <p:cNvSpPr/>
          <p:nvPr/>
        </p:nvSpPr>
        <p:spPr>
          <a:xfrm>
            <a:off x="9315450" y="5100638"/>
            <a:ext cx="457200" cy="457200"/>
          </a:xfrm>
          <a:prstGeom prst="ellipse">
            <a:avLst/>
          </a:prstGeom>
          <a:solidFill>
            <a:srgbClr val="FD7EF5">
              <a:alpha val="1490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7"/>
          <p:cNvSpPr/>
          <p:nvPr/>
        </p:nvSpPr>
        <p:spPr>
          <a:xfrm>
            <a:off x="9277350" y="5100638"/>
            <a:ext cx="533400" cy="495300"/>
          </a:xfrm>
          <a:prstGeom prst="rect">
            <a:avLst/>
          </a:prstGeom>
          <a:noFill/>
          <a:ln>
            <a:noFill/>
          </a:ln>
        </p:spPr>
        <p:txBody>
          <a:bodyPr anchorCtr="0" anchor="ctr" bIns="25400" lIns="25400" spcFirstLastPara="1" rIns="25400" wrap="square" tIns="25400">
            <a:normAutofit/>
          </a:bodyPr>
          <a:lstStyle/>
          <a:p>
            <a:pPr indent="0" lvl="0" marL="0" marR="0" rtl="0" algn="ctr">
              <a:spcBef>
                <a:spcPts val="0"/>
              </a:spcBef>
              <a:spcAft>
                <a:spcPts val="0"/>
              </a:spcAft>
              <a:buClr>
                <a:srgbClr val="FD7EF5"/>
              </a:buClr>
              <a:buSzPts val="1800"/>
              <a:buFont typeface="Arial"/>
              <a:buNone/>
            </a:pPr>
            <a:r>
              <a:rPr b="1" i="0" lang="en-US" sz="1800" u="none" cap="none" strike="noStrike">
                <a:solidFill>
                  <a:srgbClr val="FD7EF5"/>
                </a:solidFill>
                <a:latin typeface="Arial"/>
                <a:ea typeface="Arial"/>
                <a:cs typeface="Arial"/>
                <a:sym typeface="Arial"/>
              </a:rPr>
              <a:t>2</a:t>
            </a:r>
            <a:endParaRPr b="0" i="0" sz="1800" u="none" cap="none" strike="noStrike">
              <a:solidFill>
                <a:schemeClr val="dk1"/>
              </a:solidFill>
              <a:latin typeface="Calibri"/>
              <a:ea typeface="Calibri"/>
              <a:cs typeface="Calibri"/>
              <a:sym typeface="Calibri"/>
            </a:endParaRPr>
          </a:p>
        </p:txBody>
      </p:sp>
      <p:sp>
        <p:nvSpPr>
          <p:cNvPr id="181" name="Google Shape;181;p7"/>
          <p:cNvSpPr/>
          <p:nvPr/>
        </p:nvSpPr>
        <p:spPr>
          <a:xfrm>
            <a:off x="9925050" y="5129213"/>
            <a:ext cx="7445573" cy="3762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0B8DD"/>
              </a:buClr>
              <a:buSzPts val="2325"/>
              <a:buFont typeface="Arial"/>
              <a:buNone/>
            </a:pPr>
            <a:r>
              <a:rPr b="0" i="0" lang="en-US" sz="2325" u="none" cap="none" strike="noStrike">
                <a:solidFill>
                  <a:srgbClr val="E0B8DD"/>
                </a:solidFill>
                <a:latin typeface="Arial"/>
                <a:ea typeface="Arial"/>
                <a:cs typeface="Arial"/>
                <a:sym typeface="Arial"/>
              </a:rPr>
              <a:t>The drawings came from a firm he'd never heard of.</a:t>
            </a:r>
            <a:endParaRPr b="0" i="0" sz="2325" u="none" cap="none" strike="noStrike">
              <a:solidFill>
                <a:schemeClr val="dk1"/>
              </a:solidFill>
              <a:latin typeface="Calibri"/>
              <a:ea typeface="Calibri"/>
              <a:cs typeface="Calibri"/>
              <a:sym typeface="Calibri"/>
            </a:endParaRPr>
          </a:p>
        </p:txBody>
      </p:sp>
      <p:sp>
        <p:nvSpPr>
          <p:cNvPr id="182" name="Google Shape;182;p7"/>
          <p:cNvSpPr/>
          <p:nvPr/>
        </p:nvSpPr>
        <p:spPr>
          <a:xfrm>
            <a:off x="9315450" y="5729288"/>
            <a:ext cx="457200" cy="457200"/>
          </a:xfrm>
          <a:prstGeom prst="ellipse">
            <a:avLst/>
          </a:prstGeom>
          <a:solidFill>
            <a:srgbClr val="FD7EF5">
              <a:alpha val="1490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7"/>
          <p:cNvSpPr/>
          <p:nvPr/>
        </p:nvSpPr>
        <p:spPr>
          <a:xfrm>
            <a:off x="9277350" y="5729288"/>
            <a:ext cx="533400" cy="495300"/>
          </a:xfrm>
          <a:prstGeom prst="rect">
            <a:avLst/>
          </a:prstGeom>
          <a:noFill/>
          <a:ln>
            <a:noFill/>
          </a:ln>
        </p:spPr>
        <p:txBody>
          <a:bodyPr anchorCtr="0" anchor="ctr" bIns="25400" lIns="25400" spcFirstLastPara="1" rIns="25400" wrap="square" tIns="25400">
            <a:normAutofit/>
          </a:bodyPr>
          <a:lstStyle/>
          <a:p>
            <a:pPr indent="0" lvl="0" marL="0" marR="0" rtl="0" algn="ctr">
              <a:spcBef>
                <a:spcPts val="0"/>
              </a:spcBef>
              <a:spcAft>
                <a:spcPts val="0"/>
              </a:spcAft>
              <a:buClr>
                <a:srgbClr val="FD7EF5"/>
              </a:buClr>
              <a:buSzPts val="1800"/>
              <a:buFont typeface="Arial"/>
              <a:buNone/>
            </a:pPr>
            <a:r>
              <a:rPr b="1" i="0" lang="en-US" sz="1800" u="none" cap="none" strike="noStrike">
                <a:solidFill>
                  <a:srgbClr val="FD7EF5"/>
                </a:solidFill>
                <a:latin typeface="Arial"/>
                <a:ea typeface="Arial"/>
                <a:cs typeface="Arial"/>
                <a:sym typeface="Arial"/>
              </a:rPr>
              <a:t>3</a:t>
            </a:r>
            <a:endParaRPr b="0" i="0" sz="1800" u="none" cap="none" strike="noStrike">
              <a:solidFill>
                <a:schemeClr val="dk1"/>
              </a:solidFill>
              <a:latin typeface="Calibri"/>
              <a:ea typeface="Calibri"/>
              <a:cs typeface="Calibri"/>
              <a:sym typeface="Calibri"/>
            </a:endParaRPr>
          </a:p>
        </p:txBody>
      </p:sp>
      <p:sp>
        <p:nvSpPr>
          <p:cNvPr id="184" name="Google Shape;184;p7"/>
          <p:cNvSpPr/>
          <p:nvPr/>
        </p:nvSpPr>
        <p:spPr>
          <a:xfrm>
            <a:off x="9925050" y="5757863"/>
            <a:ext cx="7632763" cy="714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0B8DD"/>
              </a:buClr>
              <a:buSzPts val="2325"/>
              <a:buFont typeface="Arial"/>
              <a:buNone/>
            </a:pPr>
            <a:r>
              <a:rPr b="0" i="0" lang="en-US" sz="2325" u="none" cap="none" strike="noStrike">
                <a:solidFill>
                  <a:srgbClr val="E0B8DD"/>
                </a:solidFill>
                <a:latin typeface="Arial"/>
                <a:ea typeface="Arial"/>
                <a:cs typeface="Arial"/>
                <a:sym typeface="Arial"/>
              </a:rPr>
              <a:t>He never signed it - the signature didn't even match his own.</a:t>
            </a:r>
            <a:endParaRPr b="0" i="0" sz="2325" u="none" cap="none" strike="noStrike">
              <a:solidFill>
                <a:schemeClr val="dk1"/>
              </a:solidFill>
              <a:latin typeface="Calibri"/>
              <a:ea typeface="Calibri"/>
              <a:cs typeface="Calibri"/>
              <a:sym typeface="Calibri"/>
            </a:endParaRPr>
          </a:p>
        </p:txBody>
      </p:sp>
      <p:sp>
        <p:nvSpPr>
          <p:cNvPr id="185" name="Google Shape;185;p7"/>
          <p:cNvSpPr/>
          <p:nvPr/>
        </p:nvSpPr>
        <p:spPr>
          <a:xfrm>
            <a:off x="9315450" y="6586538"/>
            <a:ext cx="8822055"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65"/>
              <a:buFont typeface="Arial"/>
              <a:buNone/>
            </a:pPr>
            <a:r>
              <a:rPr b="1" i="0" lang="en-US" sz="1965" u="none" cap="none" strike="noStrike">
                <a:solidFill>
                  <a:srgbClr val="FFFFFF"/>
                </a:solidFill>
                <a:latin typeface="Arial"/>
                <a:ea typeface="Arial"/>
                <a:cs typeface="Arial"/>
                <a:sym typeface="Arial"/>
              </a:rPr>
              <a:t>The seal was real. The architect wasn't.</a:t>
            </a:r>
            <a:endParaRPr b="0" i="0" sz="1965" u="none" cap="none" strike="noStrike">
              <a:solidFill>
                <a:schemeClr val="dk1"/>
              </a:solidFill>
              <a:latin typeface="Calibri"/>
              <a:ea typeface="Calibri"/>
              <a:cs typeface="Calibri"/>
              <a:sym typeface="Calibri"/>
            </a:endParaRPr>
          </a:p>
        </p:txBody>
      </p:sp>
      <p:sp>
        <p:nvSpPr>
          <p:cNvPr id="186" name="Google Shape;186;p7"/>
          <p:cNvSpPr/>
          <p:nvPr/>
        </p:nvSpPr>
        <p:spPr>
          <a:xfrm>
            <a:off x="9315450" y="7062788"/>
            <a:ext cx="8260652" cy="4381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8A8A8A"/>
              </a:buClr>
              <a:buSzPts val="1350"/>
              <a:buFont typeface="Arial"/>
              <a:buNone/>
            </a:pPr>
            <a:r>
              <a:rPr b="0" i="0" lang="en-US" sz="1350" u="none" cap="none" strike="noStrike">
                <a:solidFill>
                  <a:srgbClr val="8A8A8A"/>
                </a:solidFill>
                <a:latin typeface="Arial"/>
                <a:ea typeface="Arial"/>
                <a:cs typeface="Arial"/>
                <a:sym typeface="Arial"/>
              </a:rPr>
              <a:t>Part of a wider pattern: over $49M lost to job scams in Canada in a single year. Sources: </a:t>
            </a:r>
            <a:r>
              <a:rPr b="0" i="0" lang="en-US" sz="1350" u="sng" cap="none" strike="noStrike">
                <a:solidFill>
                  <a:srgbClr val="36CDFF"/>
                </a:solidFill>
                <a:latin typeface="Arial"/>
                <a:ea typeface="Arial"/>
                <a:cs typeface="Arial"/>
                <a:sym typeface="Arial"/>
                <a:hlinkClick r:id="rId5">
                  <a:extLst>
                    <a:ext uri="{A12FA001-AC4F-418D-AE19-62706E023703}">
                      <ahyp:hlinkClr val="tx"/>
                    </a:ext>
                  </a:extLst>
                </a:hlinkClick>
              </a:rPr>
              <a:t>CBC News - The Fifth Estate </a:t>
            </a:r>
            <a:r>
              <a:rPr b="0" i="0" lang="en-US" sz="1350" u="none" cap="none" strike="noStrike">
                <a:solidFill>
                  <a:srgbClr val="8A8A8A"/>
                </a:solidFill>
                <a:latin typeface="Arial"/>
                <a:ea typeface="Arial"/>
                <a:cs typeface="Arial"/>
                <a:sym typeface="Arial"/>
              </a:rPr>
              <a:t>· </a:t>
            </a:r>
            <a:r>
              <a:rPr b="0" i="0" lang="en-US" sz="1350" u="sng" cap="none" strike="noStrike">
                <a:solidFill>
                  <a:srgbClr val="36CDFF"/>
                </a:solidFill>
                <a:latin typeface="Arial"/>
                <a:ea typeface="Arial"/>
                <a:cs typeface="Arial"/>
                <a:sym typeface="Arial"/>
                <a:hlinkClick r:id="rId6">
                  <a:extLst>
                    <a:ext uri="{A12FA001-AC4F-418D-AE19-62706E023703}">
                      <ahyp:hlinkClr val="tx"/>
                    </a:ext>
                  </a:extLst>
                </a:hlinkClick>
              </a:rPr>
              <a:t>Asia Pacific Foundation of Canada</a:t>
            </a:r>
            <a:endParaRPr b="0" i="0" sz="1350" u="none" cap="none" strike="noStrike">
              <a:solidFill>
                <a:schemeClr val="dk1"/>
              </a:solidFill>
              <a:latin typeface="Calibri"/>
              <a:ea typeface="Calibri"/>
              <a:cs typeface="Calibri"/>
              <a:sym typeface="Calibri"/>
            </a:endParaRPr>
          </a:p>
        </p:txBody>
      </p:sp>
      <p:pic>
        <p:nvPicPr>
          <p:cNvPr descr="preencoded.png" id="187" name="Google Shape;187;p7"/>
          <p:cNvPicPr preferRelativeResize="0"/>
          <p:nvPr/>
        </p:nvPicPr>
        <p:blipFill rotWithShape="1">
          <a:blip r:embed="rId7">
            <a:alphaModFix/>
          </a:blip>
          <a:srcRect b="0" l="0" r="0" t="0"/>
          <a:stretch/>
        </p:blipFill>
        <p:spPr>
          <a:xfrm>
            <a:off x="16759610" y="9703594"/>
            <a:ext cx="342900" cy="297656"/>
          </a:xfrm>
          <a:prstGeom prst="rect">
            <a:avLst/>
          </a:prstGeom>
          <a:noFill/>
          <a:ln>
            <a:noFill/>
          </a:ln>
        </p:spPr>
      </p:pic>
      <p:sp>
        <p:nvSpPr>
          <p:cNvPr id="188" name="Google Shape;188;p7"/>
          <p:cNvSpPr/>
          <p:nvPr/>
        </p:nvSpPr>
        <p:spPr>
          <a:xfrm>
            <a:off x="17197760" y="9709547"/>
            <a:ext cx="213940"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7</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93" name="Shape 193"/>
        <p:cNvGrpSpPr/>
        <p:nvPr/>
      </p:nvGrpSpPr>
      <p:grpSpPr>
        <a:xfrm>
          <a:off x="0" y="0"/>
          <a:ext cx="0" cy="0"/>
          <a:chOff x="0" y="0"/>
          <a:chExt cx="0" cy="0"/>
        </a:xfrm>
      </p:grpSpPr>
      <p:sp>
        <p:nvSpPr>
          <p:cNvPr id="194" name="Google Shape;194;p8"/>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8"/>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4800"/>
              <a:buFont typeface="Arial"/>
              <a:buNone/>
            </a:pPr>
            <a:r>
              <a:rPr b="1" i="0" lang="en-US" sz="4800" u="none" cap="none" strike="noStrike">
                <a:solidFill>
                  <a:srgbClr val="FFFFFF"/>
                </a:solidFill>
                <a:latin typeface="Arial"/>
                <a:ea typeface="Arial"/>
                <a:cs typeface="Arial"/>
                <a:sym typeface="Arial"/>
              </a:rPr>
              <a:t>The </a:t>
            </a:r>
            <a:r>
              <a:rPr b="1" i="0" lang="en-US" sz="4800" u="none" cap="none" strike="noStrike">
                <a:solidFill>
                  <a:srgbClr val="36CDFF"/>
                </a:solidFill>
                <a:latin typeface="Arial"/>
                <a:ea typeface="Arial"/>
                <a:cs typeface="Arial"/>
                <a:sym typeface="Arial"/>
              </a:rPr>
              <a:t>OSINT </a:t>
            </a:r>
            <a:r>
              <a:rPr b="1" i="0" lang="en-US" sz="4800" u="none" cap="none" strike="noStrike">
                <a:solidFill>
                  <a:srgbClr val="FFFFFF"/>
                </a:solidFill>
                <a:latin typeface="Arial"/>
                <a:ea typeface="Arial"/>
                <a:cs typeface="Arial"/>
                <a:sym typeface="Arial"/>
              </a:rPr>
              <a:t>toolkit for identity verification</a:t>
            </a:r>
            <a:endParaRPr b="0" i="0" sz="4800" u="none" cap="none" strike="noStrike">
              <a:solidFill>
                <a:schemeClr val="dk1"/>
              </a:solidFill>
              <a:latin typeface="Calibri"/>
              <a:ea typeface="Calibri"/>
              <a:cs typeface="Calibri"/>
              <a:sym typeface="Calibri"/>
            </a:endParaRPr>
          </a:p>
        </p:txBody>
      </p:sp>
      <p:sp>
        <p:nvSpPr>
          <p:cNvPr id="196" name="Google Shape;196;p8"/>
          <p:cNvSpPr/>
          <p:nvPr/>
        </p:nvSpPr>
        <p:spPr>
          <a:xfrm>
            <a:off x="952500" y="2071390"/>
            <a:ext cx="3967163" cy="3022104"/>
          </a:xfrm>
          <a:prstGeom prst="roundRect">
            <a:avLst>
              <a:gd fmla="val 378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8"/>
          <p:cNvSpPr/>
          <p:nvPr/>
        </p:nvSpPr>
        <p:spPr>
          <a:xfrm>
            <a:off x="1247775" y="2366665"/>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8" name="Google Shape;198;p8"/>
          <p:cNvPicPr preferRelativeResize="0"/>
          <p:nvPr/>
        </p:nvPicPr>
        <p:blipFill rotWithShape="1">
          <a:blip r:embed="rId3">
            <a:alphaModFix/>
          </a:blip>
          <a:srcRect b="0" l="0" r="0" t="0"/>
          <a:stretch/>
        </p:blipFill>
        <p:spPr>
          <a:xfrm>
            <a:off x="1371600" y="2490490"/>
            <a:ext cx="228600" cy="228600"/>
          </a:xfrm>
          <a:prstGeom prst="rect">
            <a:avLst/>
          </a:prstGeom>
          <a:noFill/>
          <a:ln>
            <a:noFill/>
          </a:ln>
        </p:spPr>
      </p:pic>
      <p:sp>
        <p:nvSpPr>
          <p:cNvPr id="199" name="Google Shape;199;p8"/>
          <p:cNvSpPr/>
          <p:nvPr/>
        </p:nvSpPr>
        <p:spPr>
          <a:xfrm>
            <a:off x="1247775" y="2957215"/>
            <a:ext cx="3714274" cy="3667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250"/>
              <a:buFont typeface="Arial"/>
              <a:buNone/>
            </a:pPr>
            <a:r>
              <a:rPr b="1" i="0" lang="en-US" sz="2250" u="none" cap="none" strike="noStrike">
                <a:solidFill>
                  <a:srgbClr val="FFFFFF"/>
                </a:solidFill>
                <a:latin typeface="Arial"/>
                <a:ea typeface="Arial"/>
                <a:cs typeface="Arial"/>
                <a:sym typeface="Arial"/>
              </a:rPr>
              <a:t>Reverse Image Search</a:t>
            </a:r>
            <a:endParaRPr b="0" i="0" sz="2250" u="none" cap="none" strike="noStrike">
              <a:solidFill>
                <a:schemeClr val="dk1"/>
              </a:solidFill>
              <a:latin typeface="Calibri"/>
              <a:ea typeface="Calibri"/>
              <a:cs typeface="Calibri"/>
              <a:sym typeface="Calibri"/>
            </a:endParaRPr>
          </a:p>
        </p:txBody>
      </p:sp>
      <p:sp>
        <p:nvSpPr>
          <p:cNvPr id="200" name="Google Shape;200;p8"/>
          <p:cNvSpPr/>
          <p:nvPr/>
        </p:nvSpPr>
        <p:spPr>
          <a:xfrm>
            <a:off x="1247775" y="3381077"/>
            <a:ext cx="3477911" cy="1040904"/>
          </a:xfrm>
          <a:prstGeom prst="rect">
            <a:avLst/>
          </a:prstGeom>
          <a:noFill/>
          <a:ln>
            <a:noFill/>
          </a:ln>
        </p:spPr>
        <p:txBody>
          <a:bodyPr anchorCtr="0" anchor="t" bIns="25400" lIns="25400" spcFirstLastPara="1" rIns="25400" wrap="square" tIns="25400">
            <a:normAutofit/>
          </a:bodyPr>
          <a:lstStyle/>
          <a:p>
            <a:pPr indent="0" lvl="0" marL="0" marR="0" rtl="0" algn="l">
              <a:lnSpc>
                <a:spcPct val="117000"/>
              </a:lnSpc>
              <a:spcBef>
                <a:spcPts val="0"/>
              </a:spcBef>
              <a:spcAft>
                <a:spcPts val="0"/>
              </a:spcAft>
              <a:buClr>
                <a:srgbClr val="C8C8C8"/>
              </a:buClr>
              <a:buSzPts val="1950"/>
              <a:buFont typeface="Arial"/>
              <a:buNone/>
            </a:pPr>
            <a:r>
              <a:rPr b="0" i="0" lang="en-US" sz="1950" u="none" cap="none" strike="noStrike">
                <a:solidFill>
                  <a:srgbClr val="C8C8C8"/>
                </a:solidFill>
                <a:latin typeface="Arial"/>
                <a:ea typeface="Arial"/>
                <a:cs typeface="Arial"/>
                <a:sym typeface="Arial"/>
              </a:rPr>
              <a:t>Google, TinEye, Yandex, PimEyes - detect stock &amp; stolen photos</a:t>
            </a:r>
            <a:endParaRPr b="0" i="0" sz="1950" u="none" cap="none" strike="noStrike">
              <a:solidFill>
                <a:schemeClr val="dk1"/>
              </a:solidFill>
              <a:latin typeface="Calibri"/>
              <a:ea typeface="Calibri"/>
              <a:cs typeface="Calibri"/>
              <a:sym typeface="Calibri"/>
            </a:endParaRPr>
          </a:p>
        </p:txBody>
      </p:sp>
      <p:sp>
        <p:nvSpPr>
          <p:cNvPr id="201" name="Google Shape;201;p8"/>
          <p:cNvSpPr/>
          <p:nvPr/>
        </p:nvSpPr>
        <p:spPr>
          <a:xfrm>
            <a:off x="1247775" y="4536281"/>
            <a:ext cx="3714274"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0" i="0" lang="en-US" sz="1800" u="none" cap="none" strike="noStrike">
                <a:solidFill>
                  <a:srgbClr val="FD7EF5"/>
                </a:solidFill>
                <a:latin typeface="Arial"/>
                <a:ea typeface="Arial"/>
                <a:cs typeface="Arial"/>
                <a:sym typeface="Arial"/>
              </a:rPr>
              <a:t>Zero hits = generated</a:t>
            </a:r>
            <a:endParaRPr b="0" i="0" sz="1800" u="none" cap="none" strike="noStrike">
              <a:solidFill>
                <a:schemeClr val="dk1"/>
              </a:solidFill>
              <a:latin typeface="Calibri"/>
              <a:ea typeface="Calibri"/>
              <a:cs typeface="Calibri"/>
              <a:sym typeface="Calibri"/>
            </a:endParaRPr>
          </a:p>
        </p:txBody>
      </p:sp>
      <p:sp>
        <p:nvSpPr>
          <p:cNvPr id="202" name="Google Shape;202;p8"/>
          <p:cNvSpPr/>
          <p:nvPr/>
        </p:nvSpPr>
        <p:spPr>
          <a:xfrm>
            <a:off x="5091113" y="2071390"/>
            <a:ext cx="3967163" cy="3022104"/>
          </a:xfrm>
          <a:prstGeom prst="roundRect">
            <a:avLst>
              <a:gd fmla="val 378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8"/>
          <p:cNvSpPr/>
          <p:nvPr/>
        </p:nvSpPr>
        <p:spPr>
          <a:xfrm>
            <a:off x="5386388" y="2366665"/>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4" name="Google Shape;204;p8"/>
          <p:cNvPicPr preferRelativeResize="0"/>
          <p:nvPr/>
        </p:nvPicPr>
        <p:blipFill rotWithShape="1">
          <a:blip r:embed="rId4">
            <a:alphaModFix/>
          </a:blip>
          <a:srcRect b="0" l="0" r="0" t="0"/>
          <a:stretch/>
        </p:blipFill>
        <p:spPr>
          <a:xfrm>
            <a:off x="5510213" y="2490490"/>
            <a:ext cx="228600" cy="228600"/>
          </a:xfrm>
          <a:prstGeom prst="rect">
            <a:avLst/>
          </a:prstGeom>
          <a:noFill/>
          <a:ln>
            <a:noFill/>
          </a:ln>
        </p:spPr>
      </p:pic>
      <p:sp>
        <p:nvSpPr>
          <p:cNvPr id="205" name="Google Shape;205;p8"/>
          <p:cNvSpPr/>
          <p:nvPr/>
        </p:nvSpPr>
        <p:spPr>
          <a:xfrm>
            <a:off x="5386388" y="2957215"/>
            <a:ext cx="3714274" cy="3667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250"/>
              <a:buFont typeface="Arial"/>
              <a:buNone/>
            </a:pPr>
            <a:r>
              <a:rPr b="1" i="0" lang="en-US" sz="2250" u="none" cap="none" strike="noStrike">
                <a:solidFill>
                  <a:srgbClr val="FFFFFF"/>
                </a:solidFill>
                <a:latin typeface="Arial"/>
                <a:ea typeface="Arial"/>
                <a:cs typeface="Arial"/>
                <a:sym typeface="Arial"/>
              </a:rPr>
              <a:t>Username Enumeration</a:t>
            </a:r>
            <a:endParaRPr b="0" i="0" sz="2250" u="none" cap="none" strike="noStrike">
              <a:solidFill>
                <a:schemeClr val="dk1"/>
              </a:solidFill>
              <a:latin typeface="Calibri"/>
              <a:ea typeface="Calibri"/>
              <a:cs typeface="Calibri"/>
              <a:sym typeface="Calibri"/>
            </a:endParaRPr>
          </a:p>
        </p:txBody>
      </p:sp>
      <p:sp>
        <p:nvSpPr>
          <p:cNvPr id="206" name="Google Shape;206;p8"/>
          <p:cNvSpPr/>
          <p:nvPr/>
        </p:nvSpPr>
        <p:spPr>
          <a:xfrm>
            <a:off x="5386388" y="3381077"/>
            <a:ext cx="3477911" cy="1040904"/>
          </a:xfrm>
          <a:prstGeom prst="rect">
            <a:avLst/>
          </a:prstGeom>
          <a:noFill/>
          <a:ln>
            <a:noFill/>
          </a:ln>
        </p:spPr>
        <p:txBody>
          <a:bodyPr anchorCtr="0" anchor="t" bIns="25400" lIns="25400" spcFirstLastPara="1" rIns="25400" wrap="square" tIns="25400">
            <a:normAutofit/>
          </a:bodyPr>
          <a:lstStyle/>
          <a:p>
            <a:pPr indent="0" lvl="0" marL="0" marR="0" rtl="0" algn="l">
              <a:lnSpc>
                <a:spcPct val="117000"/>
              </a:lnSpc>
              <a:spcBef>
                <a:spcPts val="0"/>
              </a:spcBef>
              <a:spcAft>
                <a:spcPts val="0"/>
              </a:spcAft>
              <a:buClr>
                <a:srgbClr val="C8C8C8"/>
              </a:buClr>
              <a:buSzPts val="1950"/>
              <a:buFont typeface="Arial"/>
              <a:buNone/>
            </a:pPr>
            <a:r>
              <a:rPr b="0" i="0" lang="en-US" sz="1950" u="none" cap="none" strike="noStrike">
                <a:solidFill>
                  <a:srgbClr val="C8C8C8"/>
                </a:solidFill>
                <a:latin typeface="Arial"/>
                <a:ea typeface="Arial"/>
                <a:cs typeface="Arial"/>
                <a:sym typeface="Arial"/>
              </a:rPr>
              <a:t>Sherlock, Maigret, WhatsMyName - trace across 400+ platforms</a:t>
            </a:r>
            <a:endParaRPr b="0" i="0" sz="1950" u="none" cap="none" strike="noStrike">
              <a:solidFill>
                <a:schemeClr val="dk1"/>
              </a:solidFill>
              <a:latin typeface="Calibri"/>
              <a:ea typeface="Calibri"/>
              <a:cs typeface="Calibri"/>
              <a:sym typeface="Calibri"/>
            </a:endParaRPr>
          </a:p>
        </p:txBody>
      </p:sp>
      <p:sp>
        <p:nvSpPr>
          <p:cNvPr id="207" name="Google Shape;207;p8"/>
          <p:cNvSpPr/>
          <p:nvPr/>
        </p:nvSpPr>
        <p:spPr>
          <a:xfrm>
            <a:off x="5386388" y="4536281"/>
            <a:ext cx="3714274"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0" i="0" lang="en-US" sz="1800" u="none" cap="none" strike="noStrike">
                <a:solidFill>
                  <a:srgbClr val="FD7EF5"/>
                </a:solidFill>
                <a:latin typeface="Arial"/>
                <a:ea typeface="Arial"/>
                <a:cs typeface="Arial"/>
                <a:sym typeface="Arial"/>
              </a:rPr>
              <a:t>Age, not existence</a:t>
            </a:r>
            <a:endParaRPr b="0" i="0" sz="1800" u="none" cap="none" strike="noStrike">
              <a:solidFill>
                <a:schemeClr val="dk1"/>
              </a:solidFill>
              <a:latin typeface="Calibri"/>
              <a:ea typeface="Calibri"/>
              <a:cs typeface="Calibri"/>
              <a:sym typeface="Calibri"/>
            </a:endParaRPr>
          </a:p>
        </p:txBody>
      </p:sp>
      <p:sp>
        <p:nvSpPr>
          <p:cNvPr id="208" name="Google Shape;208;p8"/>
          <p:cNvSpPr/>
          <p:nvPr/>
        </p:nvSpPr>
        <p:spPr>
          <a:xfrm>
            <a:off x="9229725" y="2071390"/>
            <a:ext cx="3967163" cy="3022104"/>
          </a:xfrm>
          <a:prstGeom prst="roundRect">
            <a:avLst>
              <a:gd fmla="val 378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8"/>
          <p:cNvSpPr/>
          <p:nvPr/>
        </p:nvSpPr>
        <p:spPr>
          <a:xfrm>
            <a:off x="9525000" y="2366665"/>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0" name="Google Shape;210;p8"/>
          <p:cNvPicPr preferRelativeResize="0"/>
          <p:nvPr/>
        </p:nvPicPr>
        <p:blipFill rotWithShape="1">
          <a:blip r:embed="rId5">
            <a:alphaModFix/>
          </a:blip>
          <a:srcRect b="0" l="0" r="0" t="0"/>
          <a:stretch/>
        </p:blipFill>
        <p:spPr>
          <a:xfrm>
            <a:off x="9648825" y="2490490"/>
            <a:ext cx="228600" cy="228600"/>
          </a:xfrm>
          <a:prstGeom prst="rect">
            <a:avLst/>
          </a:prstGeom>
          <a:noFill/>
          <a:ln>
            <a:noFill/>
          </a:ln>
        </p:spPr>
      </p:pic>
      <p:sp>
        <p:nvSpPr>
          <p:cNvPr id="211" name="Google Shape;211;p8"/>
          <p:cNvSpPr/>
          <p:nvPr/>
        </p:nvSpPr>
        <p:spPr>
          <a:xfrm>
            <a:off x="9525000" y="2957215"/>
            <a:ext cx="3714274" cy="3667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250"/>
              <a:buFont typeface="Arial"/>
              <a:buNone/>
            </a:pPr>
            <a:r>
              <a:rPr b="1" i="0" lang="en-US" sz="2250" u="none" cap="none" strike="noStrike">
                <a:solidFill>
                  <a:srgbClr val="FFFFFF"/>
                </a:solidFill>
                <a:latin typeface="Arial"/>
                <a:ea typeface="Arial"/>
                <a:cs typeface="Arial"/>
                <a:sym typeface="Arial"/>
              </a:rPr>
              <a:t>Email Footprint</a:t>
            </a:r>
            <a:endParaRPr b="0" i="0" sz="2250" u="none" cap="none" strike="noStrike">
              <a:solidFill>
                <a:schemeClr val="dk1"/>
              </a:solidFill>
              <a:latin typeface="Calibri"/>
              <a:ea typeface="Calibri"/>
              <a:cs typeface="Calibri"/>
              <a:sym typeface="Calibri"/>
            </a:endParaRPr>
          </a:p>
        </p:txBody>
      </p:sp>
      <p:sp>
        <p:nvSpPr>
          <p:cNvPr id="212" name="Google Shape;212;p8"/>
          <p:cNvSpPr/>
          <p:nvPr/>
        </p:nvSpPr>
        <p:spPr>
          <a:xfrm>
            <a:off x="9525000" y="3381077"/>
            <a:ext cx="3477911" cy="706636"/>
          </a:xfrm>
          <a:prstGeom prst="rect">
            <a:avLst/>
          </a:prstGeom>
          <a:noFill/>
          <a:ln>
            <a:noFill/>
          </a:ln>
        </p:spPr>
        <p:txBody>
          <a:bodyPr anchorCtr="0" anchor="t" bIns="25400" lIns="25400" spcFirstLastPara="1" rIns="25400" wrap="square" tIns="25400">
            <a:normAutofit/>
          </a:bodyPr>
          <a:lstStyle/>
          <a:p>
            <a:pPr indent="0" lvl="0" marL="0" marR="0" rtl="0" algn="l">
              <a:lnSpc>
                <a:spcPct val="117000"/>
              </a:lnSpc>
              <a:spcBef>
                <a:spcPts val="0"/>
              </a:spcBef>
              <a:spcAft>
                <a:spcPts val="0"/>
              </a:spcAft>
              <a:buClr>
                <a:srgbClr val="C8C8C8"/>
              </a:buClr>
              <a:buSzPts val="1950"/>
              <a:buFont typeface="Arial"/>
              <a:buNone/>
            </a:pPr>
            <a:r>
              <a:rPr b="0" i="0" lang="en-US" sz="1950" u="none" cap="none" strike="noStrike">
                <a:solidFill>
                  <a:srgbClr val="C8C8C8"/>
                </a:solidFill>
                <a:latin typeface="Arial"/>
                <a:ea typeface="Arial"/>
                <a:cs typeface="Arial"/>
                <a:sym typeface="Arial"/>
              </a:rPr>
              <a:t>holehe, Epieos, Hunter.io - find linked accounts via resets</a:t>
            </a:r>
            <a:endParaRPr b="0" i="0" sz="1950" u="none" cap="none" strike="noStrike">
              <a:solidFill>
                <a:schemeClr val="dk1"/>
              </a:solidFill>
              <a:latin typeface="Calibri"/>
              <a:ea typeface="Calibri"/>
              <a:cs typeface="Calibri"/>
              <a:sym typeface="Calibri"/>
            </a:endParaRPr>
          </a:p>
        </p:txBody>
      </p:sp>
      <p:sp>
        <p:nvSpPr>
          <p:cNvPr id="213" name="Google Shape;213;p8"/>
          <p:cNvSpPr/>
          <p:nvPr/>
        </p:nvSpPr>
        <p:spPr>
          <a:xfrm>
            <a:off x="9525000" y="4202013"/>
            <a:ext cx="3714274"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0" i="0" lang="en-US" sz="1800" u="none" cap="none" strike="noStrike">
                <a:solidFill>
                  <a:srgbClr val="FD7EF5"/>
                </a:solidFill>
                <a:latin typeface="Arial"/>
                <a:ea typeface="Arial"/>
                <a:cs typeface="Arial"/>
                <a:sym typeface="Arial"/>
              </a:rPr>
              <a:t>Reset flows, no alert</a:t>
            </a:r>
            <a:endParaRPr b="0" i="0" sz="1800" u="none" cap="none" strike="noStrike">
              <a:solidFill>
                <a:schemeClr val="dk1"/>
              </a:solidFill>
              <a:latin typeface="Calibri"/>
              <a:ea typeface="Calibri"/>
              <a:cs typeface="Calibri"/>
              <a:sym typeface="Calibri"/>
            </a:endParaRPr>
          </a:p>
        </p:txBody>
      </p:sp>
      <p:sp>
        <p:nvSpPr>
          <p:cNvPr id="214" name="Google Shape;214;p8"/>
          <p:cNvSpPr/>
          <p:nvPr/>
        </p:nvSpPr>
        <p:spPr>
          <a:xfrm>
            <a:off x="13368338" y="2071390"/>
            <a:ext cx="3967163" cy="3022104"/>
          </a:xfrm>
          <a:prstGeom prst="roundRect">
            <a:avLst>
              <a:gd fmla="val 378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8"/>
          <p:cNvSpPr/>
          <p:nvPr/>
        </p:nvSpPr>
        <p:spPr>
          <a:xfrm>
            <a:off x="13663613" y="2366665"/>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6" name="Google Shape;216;p8"/>
          <p:cNvPicPr preferRelativeResize="0"/>
          <p:nvPr/>
        </p:nvPicPr>
        <p:blipFill rotWithShape="1">
          <a:blip r:embed="rId6">
            <a:alphaModFix/>
          </a:blip>
          <a:srcRect b="0" l="0" r="0" t="0"/>
          <a:stretch/>
        </p:blipFill>
        <p:spPr>
          <a:xfrm>
            <a:off x="13787438" y="2490490"/>
            <a:ext cx="228600" cy="228600"/>
          </a:xfrm>
          <a:prstGeom prst="rect">
            <a:avLst/>
          </a:prstGeom>
          <a:noFill/>
          <a:ln>
            <a:noFill/>
          </a:ln>
        </p:spPr>
      </p:pic>
      <p:sp>
        <p:nvSpPr>
          <p:cNvPr id="217" name="Google Shape;217;p8"/>
          <p:cNvSpPr/>
          <p:nvPr/>
        </p:nvSpPr>
        <p:spPr>
          <a:xfrm>
            <a:off x="13663613" y="2957215"/>
            <a:ext cx="3714274" cy="3667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250"/>
              <a:buFont typeface="Arial"/>
              <a:buNone/>
            </a:pPr>
            <a:r>
              <a:rPr b="1" i="0" lang="en-US" sz="2250" u="none" cap="none" strike="noStrike">
                <a:solidFill>
                  <a:srgbClr val="FFFFFF"/>
                </a:solidFill>
                <a:latin typeface="Arial"/>
                <a:ea typeface="Arial"/>
                <a:cs typeface="Arial"/>
                <a:sym typeface="Arial"/>
              </a:rPr>
              <a:t>Breach Data</a:t>
            </a:r>
            <a:endParaRPr b="0" i="0" sz="2250" u="none" cap="none" strike="noStrike">
              <a:solidFill>
                <a:schemeClr val="dk1"/>
              </a:solidFill>
              <a:latin typeface="Calibri"/>
              <a:ea typeface="Calibri"/>
              <a:cs typeface="Calibri"/>
              <a:sym typeface="Calibri"/>
            </a:endParaRPr>
          </a:p>
        </p:txBody>
      </p:sp>
      <p:sp>
        <p:nvSpPr>
          <p:cNvPr id="218" name="Google Shape;218;p8"/>
          <p:cNvSpPr/>
          <p:nvPr/>
        </p:nvSpPr>
        <p:spPr>
          <a:xfrm>
            <a:off x="13663613" y="3381077"/>
            <a:ext cx="3477911" cy="1040904"/>
          </a:xfrm>
          <a:prstGeom prst="rect">
            <a:avLst/>
          </a:prstGeom>
          <a:noFill/>
          <a:ln>
            <a:noFill/>
          </a:ln>
        </p:spPr>
        <p:txBody>
          <a:bodyPr anchorCtr="0" anchor="t" bIns="25400" lIns="25400" spcFirstLastPara="1" rIns="25400" wrap="square" tIns="25400">
            <a:normAutofit/>
          </a:bodyPr>
          <a:lstStyle/>
          <a:p>
            <a:pPr indent="0" lvl="0" marL="0" marR="0" rtl="0" algn="l">
              <a:lnSpc>
                <a:spcPct val="117000"/>
              </a:lnSpc>
              <a:spcBef>
                <a:spcPts val="0"/>
              </a:spcBef>
              <a:spcAft>
                <a:spcPts val="0"/>
              </a:spcAft>
              <a:buClr>
                <a:srgbClr val="C8C8C8"/>
              </a:buClr>
              <a:buSzPts val="1950"/>
              <a:buFont typeface="Arial"/>
              <a:buNone/>
            </a:pPr>
            <a:r>
              <a:rPr b="0" i="0" lang="en-US" sz="1950" u="none" cap="none" strike="noStrike">
                <a:solidFill>
                  <a:srgbClr val="C8C8C8"/>
                </a:solidFill>
                <a:latin typeface="Arial"/>
                <a:ea typeface="Arial"/>
                <a:cs typeface="Arial"/>
                <a:sym typeface="Arial"/>
              </a:rPr>
              <a:t>Have I Been Pwned - reveals registrations &amp; security hygiene</a:t>
            </a:r>
            <a:endParaRPr b="0" i="0" sz="1950" u="none" cap="none" strike="noStrike">
              <a:solidFill>
                <a:schemeClr val="dk1"/>
              </a:solidFill>
              <a:latin typeface="Calibri"/>
              <a:ea typeface="Calibri"/>
              <a:cs typeface="Calibri"/>
              <a:sym typeface="Calibri"/>
            </a:endParaRPr>
          </a:p>
        </p:txBody>
      </p:sp>
      <p:sp>
        <p:nvSpPr>
          <p:cNvPr id="219" name="Google Shape;219;p8"/>
          <p:cNvSpPr/>
          <p:nvPr/>
        </p:nvSpPr>
        <p:spPr>
          <a:xfrm>
            <a:off x="13663613" y="4536281"/>
            <a:ext cx="3714274"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0" i="0" lang="en-US" sz="1800" u="none" cap="none" strike="noStrike">
                <a:solidFill>
                  <a:srgbClr val="FD7EF5"/>
                </a:solidFill>
                <a:latin typeface="Arial"/>
                <a:ea typeface="Arial"/>
                <a:cs typeface="Arial"/>
                <a:sym typeface="Arial"/>
              </a:rPr>
              <a:t>No breaches = new</a:t>
            </a:r>
            <a:endParaRPr b="0" i="0" sz="1800" u="none" cap="none" strike="noStrike">
              <a:solidFill>
                <a:schemeClr val="dk1"/>
              </a:solidFill>
              <a:latin typeface="Calibri"/>
              <a:ea typeface="Calibri"/>
              <a:cs typeface="Calibri"/>
              <a:sym typeface="Calibri"/>
            </a:endParaRPr>
          </a:p>
        </p:txBody>
      </p:sp>
      <p:sp>
        <p:nvSpPr>
          <p:cNvPr id="220" name="Google Shape;220;p8"/>
          <p:cNvSpPr/>
          <p:nvPr/>
        </p:nvSpPr>
        <p:spPr>
          <a:xfrm>
            <a:off x="952500" y="5264944"/>
            <a:ext cx="3967163" cy="3022104"/>
          </a:xfrm>
          <a:prstGeom prst="roundRect">
            <a:avLst>
              <a:gd fmla="val 378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8"/>
          <p:cNvSpPr/>
          <p:nvPr/>
        </p:nvSpPr>
        <p:spPr>
          <a:xfrm>
            <a:off x="1247775" y="5560219"/>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2" name="Google Shape;222;p8"/>
          <p:cNvPicPr preferRelativeResize="0"/>
          <p:nvPr/>
        </p:nvPicPr>
        <p:blipFill rotWithShape="1">
          <a:blip r:embed="rId7">
            <a:alphaModFix/>
          </a:blip>
          <a:srcRect b="0" l="0" r="0" t="0"/>
          <a:stretch/>
        </p:blipFill>
        <p:spPr>
          <a:xfrm>
            <a:off x="1371600" y="5684044"/>
            <a:ext cx="228600" cy="228600"/>
          </a:xfrm>
          <a:prstGeom prst="rect">
            <a:avLst/>
          </a:prstGeom>
          <a:noFill/>
          <a:ln>
            <a:noFill/>
          </a:ln>
        </p:spPr>
      </p:pic>
      <p:sp>
        <p:nvSpPr>
          <p:cNvPr id="223" name="Google Shape;223;p8"/>
          <p:cNvSpPr/>
          <p:nvPr/>
        </p:nvSpPr>
        <p:spPr>
          <a:xfrm>
            <a:off x="1247775" y="6150769"/>
            <a:ext cx="3714274" cy="3667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250"/>
              <a:buFont typeface="Arial"/>
              <a:buNone/>
            </a:pPr>
            <a:r>
              <a:rPr b="1" i="0" lang="en-US" sz="2250" u="none" cap="none" strike="noStrike">
                <a:solidFill>
                  <a:srgbClr val="FFFFFF"/>
                </a:solidFill>
                <a:latin typeface="Arial"/>
                <a:ea typeface="Arial"/>
                <a:cs typeface="Arial"/>
                <a:sym typeface="Arial"/>
              </a:rPr>
              <a:t>Phone OSINT</a:t>
            </a:r>
            <a:endParaRPr b="0" i="0" sz="2250" u="none" cap="none" strike="noStrike">
              <a:solidFill>
                <a:schemeClr val="dk1"/>
              </a:solidFill>
              <a:latin typeface="Calibri"/>
              <a:ea typeface="Calibri"/>
              <a:cs typeface="Calibri"/>
              <a:sym typeface="Calibri"/>
            </a:endParaRPr>
          </a:p>
        </p:txBody>
      </p:sp>
      <p:sp>
        <p:nvSpPr>
          <p:cNvPr id="224" name="Google Shape;224;p8"/>
          <p:cNvSpPr/>
          <p:nvPr/>
        </p:nvSpPr>
        <p:spPr>
          <a:xfrm>
            <a:off x="1247775" y="6574631"/>
            <a:ext cx="3477911" cy="706636"/>
          </a:xfrm>
          <a:prstGeom prst="rect">
            <a:avLst/>
          </a:prstGeom>
          <a:noFill/>
          <a:ln>
            <a:noFill/>
          </a:ln>
        </p:spPr>
        <p:txBody>
          <a:bodyPr anchorCtr="0" anchor="t" bIns="25400" lIns="25400" spcFirstLastPara="1" rIns="25400" wrap="square" tIns="25400">
            <a:normAutofit/>
          </a:bodyPr>
          <a:lstStyle/>
          <a:p>
            <a:pPr indent="0" lvl="0" marL="0" marR="0" rtl="0" algn="l">
              <a:lnSpc>
                <a:spcPct val="117000"/>
              </a:lnSpc>
              <a:spcBef>
                <a:spcPts val="0"/>
              </a:spcBef>
              <a:spcAft>
                <a:spcPts val="0"/>
              </a:spcAft>
              <a:buClr>
                <a:srgbClr val="C8C8C8"/>
              </a:buClr>
              <a:buSzPts val="1950"/>
              <a:buFont typeface="Arial"/>
              <a:buNone/>
            </a:pPr>
            <a:r>
              <a:rPr b="0" i="0" lang="en-US" sz="1950" u="none" cap="none" strike="noStrike">
                <a:solidFill>
                  <a:srgbClr val="C8C8C8"/>
                </a:solidFill>
                <a:latin typeface="Arial"/>
                <a:ea typeface="Arial"/>
                <a:cs typeface="Arial"/>
                <a:sym typeface="Arial"/>
              </a:rPr>
              <a:t>PhoneInfoga, HLR lookup - VoIP vs mobile, carrier, porting</a:t>
            </a:r>
            <a:endParaRPr b="0" i="0" sz="1950" u="none" cap="none" strike="noStrike">
              <a:solidFill>
                <a:schemeClr val="dk1"/>
              </a:solidFill>
              <a:latin typeface="Calibri"/>
              <a:ea typeface="Calibri"/>
              <a:cs typeface="Calibri"/>
              <a:sym typeface="Calibri"/>
            </a:endParaRPr>
          </a:p>
        </p:txBody>
      </p:sp>
      <p:sp>
        <p:nvSpPr>
          <p:cNvPr id="225" name="Google Shape;225;p8"/>
          <p:cNvSpPr/>
          <p:nvPr/>
        </p:nvSpPr>
        <p:spPr>
          <a:xfrm>
            <a:off x="1247775" y="7395567"/>
            <a:ext cx="3714274"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0" i="0" lang="en-US" sz="1800" u="none" cap="none" strike="noStrike">
                <a:solidFill>
                  <a:srgbClr val="FD7EF5"/>
                </a:solidFill>
                <a:latin typeface="Arial"/>
                <a:ea typeface="Arial"/>
                <a:cs typeface="Arial"/>
                <a:sym typeface="Arial"/>
              </a:rPr>
              <a:t>VoIP is the red flag</a:t>
            </a:r>
            <a:endParaRPr b="0" i="0" sz="1800" u="none" cap="none" strike="noStrike">
              <a:solidFill>
                <a:schemeClr val="dk1"/>
              </a:solidFill>
              <a:latin typeface="Calibri"/>
              <a:ea typeface="Calibri"/>
              <a:cs typeface="Calibri"/>
              <a:sym typeface="Calibri"/>
            </a:endParaRPr>
          </a:p>
        </p:txBody>
      </p:sp>
      <p:sp>
        <p:nvSpPr>
          <p:cNvPr id="226" name="Google Shape;226;p8"/>
          <p:cNvSpPr/>
          <p:nvPr/>
        </p:nvSpPr>
        <p:spPr>
          <a:xfrm>
            <a:off x="5091113" y="5264944"/>
            <a:ext cx="3967163" cy="3022104"/>
          </a:xfrm>
          <a:prstGeom prst="roundRect">
            <a:avLst>
              <a:gd fmla="val 378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8"/>
          <p:cNvSpPr/>
          <p:nvPr/>
        </p:nvSpPr>
        <p:spPr>
          <a:xfrm>
            <a:off x="5386388" y="5560219"/>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8" name="Google Shape;228;p8"/>
          <p:cNvPicPr preferRelativeResize="0"/>
          <p:nvPr/>
        </p:nvPicPr>
        <p:blipFill rotWithShape="1">
          <a:blip r:embed="rId8">
            <a:alphaModFix/>
          </a:blip>
          <a:srcRect b="0" l="0" r="0" t="0"/>
          <a:stretch/>
        </p:blipFill>
        <p:spPr>
          <a:xfrm>
            <a:off x="5510213" y="5684044"/>
            <a:ext cx="228600" cy="228600"/>
          </a:xfrm>
          <a:prstGeom prst="rect">
            <a:avLst/>
          </a:prstGeom>
          <a:noFill/>
          <a:ln>
            <a:noFill/>
          </a:ln>
        </p:spPr>
      </p:pic>
      <p:sp>
        <p:nvSpPr>
          <p:cNvPr id="229" name="Google Shape;229;p8"/>
          <p:cNvSpPr/>
          <p:nvPr/>
        </p:nvSpPr>
        <p:spPr>
          <a:xfrm>
            <a:off x="5386388" y="6150769"/>
            <a:ext cx="3714274" cy="3667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250"/>
              <a:buFont typeface="Arial"/>
              <a:buNone/>
            </a:pPr>
            <a:r>
              <a:rPr b="1" i="0" lang="en-US" sz="2250" u="none" cap="none" strike="noStrike">
                <a:solidFill>
                  <a:srgbClr val="FFFFFF"/>
                </a:solidFill>
                <a:latin typeface="Arial"/>
                <a:ea typeface="Arial"/>
                <a:cs typeface="Arial"/>
                <a:sym typeface="Arial"/>
              </a:rPr>
              <a:t>Public Records</a:t>
            </a:r>
            <a:endParaRPr b="0" i="0" sz="2250" u="none" cap="none" strike="noStrike">
              <a:solidFill>
                <a:schemeClr val="dk1"/>
              </a:solidFill>
              <a:latin typeface="Calibri"/>
              <a:ea typeface="Calibri"/>
              <a:cs typeface="Calibri"/>
              <a:sym typeface="Calibri"/>
            </a:endParaRPr>
          </a:p>
        </p:txBody>
      </p:sp>
      <p:sp>
        <p:nvSpPr>
          <p:cNvPr id="230" name="Google Shape;230;p8"/>
          <p:cNvSpPr/>
          <p:nvPr/>
        </p:nvSpPr>
        <p:spPr>
          <a:xfrm>
            <a:off x="5386388" y="6574631"/>
            <a:ext cx="3477911" cy="706636"/>
          </a:xfrm>
          <a:prstGeom prst="rect">
            <a:avLst/>
          </a:prstGeom>
          <a:noFill/>
          <a:ln>
            <a:noFill/>
          </a:ln>
        </p:spPr>
        <p:txBody>
          <a:bodyPr anchorCtr="0" anchor="t" bIns="25400" lIns="25400" spcFirstLastPara="1" rIns="25400" wrap="square" tIns="25400">
            <a:normAutofit/>
          </a:bodyPr>
          <a:lstStyle/>
          <a:p>
            <a:pPr indent="0" lvl="0" marL="0" marR="0" rtl="0" algn="l">
              <a:lnSpc>
                <a:spcPct val="117000"/>
              </a:lnSpc>
              <a:spcBef>
                <a:spcPts val="0"/>
              </a:spcBef>
              <a:spcAft>
                <a:spcPts val="0"/>
              </a:spcAft>
              <a:buClr>
                <a:srgbClr val="C8C8C8"/>
              </a:buClr>
              <a:buSzPts val="1950"/>
              <a:buFont typeface="Arial"/>
              <a:buNone/>
            </a:pPr>
            <a:r>
              <a:rPr b="0" i="0" lang="en-US" sz="1950" u="none" cap="none" strike="noStrike">
                <a:solidFill>
                  <a:srgbClr val="C8C8C8"/>
                </a:solidFill>
                <a:latin typeface="Arial"/>
                <a:ea typeface="Arial"/>
                <a:cs typeface="Arial"/>
                <a:sym typeface="Arial"/>
              </a:rPr>
              <a:t>Corporations Canada, Québec REQ, OSB, CanLII</a:t>
            </a:r>
            <a:endParaRPr b="0" i="0" sz="1950" u="none" cap="none" strike="noStrike">
              <a:solidFill>
                <a:schemeClr val="dk1"/>
              </a:solidFill>
              <a:latin typeface="Calibri"/>
              <a:ea typeface="Calibri"/>
              <a:cs typeface="Calibri"/>
              <a:sym typeface="Calibri"/>
            </a:endParaRPr>
          </a:p>
        </p:txBody>
      </p:sp>
      <p:sp>
        <p:nvSpPr>
          <p:cNvPr id="231" name="Google Shape;231;p8"/>
          <p:cNvSpPr/>
          <p:nvPr/>
        </p:nvSpPr>
        <p:spPr>
          <a:xfrm>
            <a:off x="5386388" y="7395567"/>
            <a:ext cx="3714274"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0" i="0" lang="en-US" sz="1800" u="none" cap="none" strike="noStrike">
                <a:solidFill>
                  <a:srgbClr val="FD7EF5"/>
                </a:solidFill>
                <a:latin typeface="Arial"/>
                <a:ea typeface="Arial"/>
                <a:cs typeface="Arial"/>
                <a:sym typeface="Arial"/>
              </a:rPr>
              <a:t>13 registries, no index</a:t>
            </a:r>
            <a:endParaRPr b="0" i="0" sz="1800" u="none" cap="none" strike="noStrike">
              <a:solidFill>
                <a:schemeClr val="dk1"/>
              </a:solidFill>
              <a:latin typeface="Calibri"/>
              <a:ea typeface="Calibri"/>
              <a:cs typeface="Calibri"/>
              <a:sym typeface="Calibri"/>
            </a:endParaRPr>
          </a:p>
        </p:txBody>
      </p:sp>
      <p:sp>
        <p:nvSpPr>
          <p:cNvPr id="232" name="Google Shape;232;p8"/>
          <p:cNvSpPr/>
          <p:nvPr/>
        </p:nvSpPr>
        <p:spPr>
          <a:xfrm>
            <a:off x="9229725" y="5264944"/>
            <a:ext cx="3967163" cy="3022104"/>
          </a:xfrm>
          <a:prstGeom prst="roundRect">
            <a:avLst>
              <a:gd fmla="val 378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8"/>
          <p:cNvSpPr/>
          <p:nvPr/>
        </p:nvSpPr>
        <p:spPr>
          <a:xfrm>
            <a:off x="9525000" y="5560219"/>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4" name="Google Shape;234;p8"/>
          <p:cNvPicPr preferRelativeResize="0"/>
          <p:nvPr/>
        </p:nvPicPr>
        <p:blipFill rotWithShape="1">
          <a:blip r:embed="rId9">
            <a:alphaModFix/>
          </a:blip>
          <a:srcRect b="0" l="0" r="0" t="0"/>
          <a:stretch/>
        </p:blipFill>
        <p:spPr>
          <a:xfrm>
            <a:off x="9648825" y="5684044"/>
            <a:ext cx="228600" cy="228600"/>
          </a:xfrm>
          <a:prstGeom prst="rect">
            <a:avLst/>
          </a:prstGeom>
          <a:noFill/>
          <a:ln>
            <a:noFill/>
          </a:ln>
        </p:spPr>
      </p:pic>
      <p:sp>
        <p:nvSpPr>
          <p:cNvPr id="235" name="Google Shape;235;p8"/>
          <p:cNvSpPr/>
          <p:nvPr/>
        </p:nvSpPr>
        <p:spPr>
          <a:xfrm>
            <a:off x="9525000" y="6150769"/>
            <a:ext cx="3714274" cy="3667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250"/>
              <a:buFont typeface="Arial"/>
              <a:buNone/>
            </a:pPr>
            <a:r>
              <a:rPr b="1" i="0" lang="en-US" sz="2250" u="none" cap="none" strike="noStrike">
                <a:solidFill>
                  <a:srgbClr val="FFFFFF"/>
                </a:solidFill>
                <a:latin typeface="Arial"/>
                <a:ea typeface="Arial"/>
                <a:cs typeface="Arial"/>
                <a:sym typeface="Arial"/>
              </a:rPr>
              <a:t>Domain Analysis</a:t>
            </a:r>
            <a:endParaRPr b="0" i="0" sz="2250" u="none" cap="none" strike="noStrike">
              <a:solidFill>
                <a:schemeClr val="dk1"/>
              </a:solidFill>
              <a:latin typeface="Calibri"/>
              <a:ea typeface="Calibri"/>
              <a:cs typeface="Calibri"/>
              <a:sym typeface="Calibri"/>
            </a:endParaRPr>
          </a:p>
        </p:txBody>
      </p:sp>
      <p:sp>
        <p:nvSpPr>
          <p:cNvPr id="236" name="Google Shape;236;p8"/>
          <p:cNvSpPr/>
          <p:nvPr/>
        </p:nvSpPr>
        <p:spPr>
          <a:xfrm>
            <a:off x="9525000" y="6574631"/>
            <a:ext cx="3477911" cy="1040904"/>
          </a:xfrm>
          <a:prstGeom prst="rect">
            <a:avLst/>
          </a:prstGeom>
          <a:noFill/>
          <a:ln>
            <a:noFill/>
          </a:ln>
        </p:spPr>
        <p:txBody>
          <a:bodyPr anchorCtr="0" anchor="t" bIns="25400" lIns="25400" spcFirstLastPara="1" rIns="25400" wrap="square" tIns="25400">
            <a:normAutofit/>
          </a:bodyPr>
          <a:lstStyle/>
          <a:p>
            <a:pPr indent="0" lvl="0" marL="0" marR="0" rtl="0" algn="l">
              <a:lnSpc>
                <a:spcPct val="117000"/>
              </a:lnSpc>
              <a:spcBef>
                <a:spcPts val="0"/>
              </a:spcBef>
              <a:spcAft>
                <a:spcPts val="0"/>
              </a:spcAft>
              <a:buClr>
                <a:srgbClr val="C8C8C8"/>
              </a:buClr>
              <a:buSzPts val="1950"/>
              <a:buFont typeface="Arial"/>
              <a:buNone/>
            </a:pPr>
            <a:r>
              <a:rPr b="0" i="0" lang="en-US" sz="1950" u="none" cap="none" strike="noStrike">
                <a:solidFill>
                  <a:srgbClr val="C8C8C8"/>
                </a:solidFill>
                <a:latin typeface="Arial"/>
                <a:ea typeface="Arial"/>
                <a:cs typeface="Arial"/>
                <a:sym typeface="Arial"/>
              </a:rPr>
              <a:t>WHOIS, historical DNS, reverse WHOIS - ownership patterns</a:t>
            </a:r>
            <a:endParaRPr b="0" i="0" sz="1950" u="none" cap="none" strike="noStrike">
              <a:solidFill>
                <a:schemeClr val="dk1"/>
              </a:solidFill>
              <a:latin typeface="Calibri"/>
              <a:ea typeface="Calibri"/>
              <a:cs typeface="Calibri"/>
              <a:sym typeface="Calibri"/>
            </a:endParaRPr>
          </a:p>
        </p:txBody>
      </p:sp>
      <p:sp>
        <p:nvSpPr>
          <p:cNvPr id="237" name="Google Shape;237;p8"/>
          <p:cNvSpPr/>
          <p:nvPr/>
        </p:nvSpPr>
        <p:spPr>
          <a:xfrm>
            <a:off x="9525000" y="7729835"/>
            <a:ext cx="3714274"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0" i="0" lang="en-US" sz="1800" u="none" cap="none" strike="noStrike">
                <a:solidFill>
                  <a:srgbClr val="FD7EF5"/>
                </a:solidFill>
                <a:latin typeface="Arial"/>
                <a:ea typeface="Arial"/>
                <a:cs typeface="Arial"/>
                <a:sym typeface="Arial"/>
              </a:rPr>
              <a:t>Does it predate the CV?</a:t>
            </a:r>
            <a:endParaRPr b="0" i="0" sz="1800" u="none" cap="none" strike="noStrike">
              <a:solidFill>
                <a:schemeClr val="dk1"/>
              </a:solidFill>
              <a:latin typeface="Calibri"/>
              <a:ea typeface="Calibri"/>
              <a:cs typeface="Calibri"/>
              <a:sym typeface="Calibri"/>
            </a:endParaRPr>
          </a:p>
        </p:txBody>
      </p:sp>
      <p:sp>
        <p:nvSpPr>
          <p:cNvPr id="238" name="Google Shape;238;p8"/>
          <p:cNvSpPr/>
          <p:nvPr/>
        </p:nvSpPr>
        <p:spPr>
          <a:xfrm>
            <a:off x="13368338" y="5264944"/>
            <a:ext cx="3967163" cy="3022104"/>
          </a:xfrm>
          <a:prstGeom prst="roundRect">
            <a:avLst>
              <a:gd fmla="val 378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8"/>
          <p:cNvSpPr/>
          <p:nvPr/>
        </p:nvSpPr>
        <p:spPr>
          <a:xfrm>
            <a:off x="13663613" y="5560219"/>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0" name="Google Shape;240;p8"/>
          <p:cNvPicPr preferRelativeResize="0"/>
          <p:nvPr/>
        </p:nvPicPr>
        <p:blipFill rotWithShape="1">
          <a:blip r:embed="rId10">
            <a:alphaModFix/>
          </a:blip>
          <a:srcRect b="0" l="0" r="0" t="0"/>
          <a:stretch/>
        </p:blipFill>
        <p:spPr>
          <a:xfrm>
            <a:off x="13787438" y="5684044"/>
            <a:ext cx="228600" cy="228600"/>
          </a:xfrm>
          <a:prstGeom prst="rect">
            <a:avLst/>
          </a:prstGeom>
          <a:noFill/>
          <a:ln>
            <a:noFill/>
          </a:ln>
        </p:spPr>
      </p:pic>
      <p:sp>
        <p:nvSpPr>
          <p:cNvPr id="241" name="Google Shape;241;p8"/>
          <p:cNvSpPr/>
          <p:nvPr/>
        </p:nvSpPr>
        <p:spPr>
          <a:xfrm>
            <a:off x="13663613" y="6150769"/>
            <a:ext cx="3714274" cy="3667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250"/>
              <a:buFont typeface="Arial"/>
              <a:buNone/>
            </a:pPr>
            <a:r>
              <a:rPr b="1" i="0" lang="en-US" sz="2250" u="none" cap="none" strike="noStrike">
                <a:solidFill>
                  <a:srgbClr val="FFFFFF"/>
                </a:solidFill>
                <a:latin typeface="Arial"/>
                <a:ea typeface="Arial"/>
                <a:cs typeface="Arial"/>
                <a:sym typeface="Arial"/>
              </a:rPr>
              <a:t>Metadata Extraction</a:t>
            </a:r>
            <a:endParaRPr b="0" i="0" sz="2250" u="none" cap="none" strike="noStrike">
              <a:solidFill>
                <a:schemeClr val="dk1"/>
              </a:solidFill>
              <a:latin typeface="Calibri"/>
              <a:ea typeface="Calibri"/>
              <a:cs typeface="Calibri"/>
              <a:sym typeface="Calibri"/>
            </a:endParaRPr>
          </a:p>
        </p:txBody>
      </p:sp>
      <p:sp>
        <p:nvSpPr>
          <p:cNvPr id="242" name="Google Shape;242;p8"/>
          <p:cNvSpPr/>
          <p:nvPr/>
        </p:nvSpPr>
        <p:spPr>
          <a:xfrm>
            <a:off x="13663613" y="6574631"/>
            <a:ext cx="3477911" cy="706636"/>
          </a:xfrm>
          <a:prstGeom prst="rect">
            <a:avLst/>
          </a:prstGeom>
          <a:noFill/>
          <a:ln>
            <a:noFill/>
          </a:ln>
        </p:spPr>
        <p:txBody>
          <a:bodyPr anchorCtr="0" anchor="t" bIns="25400" lIns="25400" spcFirstLastPara="1" rIns="25400" wrap="square" tIns="25400">
            <a:normAutofit/>
          </a:bodyPr>
          <a:lstStyle/>
          <a:p>
            <a:pPr indent="0" lvl="0" marL="0" marR="0" rtl="0" algn="l">
              <a:lnSpc>
                <a:spcPct val="117000"/>
              </a:lnSpc>
              <a:spcBef>
                <a:spcPts val="0"/>
              </a:spcBef>
              <a:spcAft>
                <a:spcPts val="0"/>
              </a:spcAft>
              <a:buClr>
                <a:srgbClr val="C8C8C8"/>
              </a:buClr>
              <a:buSzPts val="1950"/>
              <a:buFont typeface="Arial"/>
              <a:buNone/>
            </a:pPr>
            <a:r>
              <a:rPr b="0" i="0" lang="en-US" sz="1950" u="none" cap="none" strike="noStrike">
                <a:solidFill>
                  <a:srgbClr val="C8C8C8"/>
                </a:solidFill>
                <a:latin typeface="Arial"/>
                <a:ea typeface="Arial"/>
                <a:cs typeface="Arial"/>
                <a:sym typeface="Arial"/>
              </a:rPr>
              <a:t>ExifTool, FOCA - GPS coords, device info, author names</a:t>
            </a:r>
            <a:endParaRPr b="0" i="0" sz="1950" u="none" cap="none" strike="noStrike">
              <a:solidFill>
                <a:schemeClr val="dk1"/>
              </a:solidFill>
              <a:latin typeface="Calibri"/>
              <a:ea typeface="Calibri"/>
              <a:cs typeface="Calibri"/>
              <a:sym typeface="Calibri"/>
            </a:endParaRPr>
          </a:p>
        </p:txBody>
      </p:sp>
      <p:sp>
        <p:nvSpPr>
          <p:cNvPr id="243" name="Google Shape;243;p8"/>
          <p:cNvSpPr/>
          <p:nvPr/>
        </p:nvSpPr>
        <p:spPr>
          <a:xfrm>
            <a:off x="13663613" y="7395567"/>
            <a:ext cx="3714274"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0" i="0" lang="en-US" sz="1800" u="none" cap="none" strike="noStrike">
                <a:solidFill>
                  <a:srgbClr val="FD7EF5"/>
                </a:solidFill>
                <a:latin typeface="Arial"/>
                <a:ea typeface="Arial"/>
                <a:cs typeface="Arial"/>
                <a:sym typeface="Arial"/>
              </a:rPr>
              <a:t>Author field on the PDF</a:t>
            </a:r>
            <a:endParaRPr b="0" i="0" sz="1800" u="none" cap="none" strike="noStrike">
              <a:solidFill>
                <a:schemeClr val="dk1"/>
              </a:solidFill>
              <a:latin typeface="Calibri"/>
              <a:ea typeface="Calibri"/>
              <a:cs typeface="Calibri"/>
              <a:sym typeface="Calibri"/>
            </a:endParaRPr>
          </a:p>
        </p:txBody>
      </p:sp>
      <p:sp>
        <p:nvSpPr>
          <p:cNvPr id="244" name="Google Shape;244;p8"/>
          <p:cNvSpPr/>
          <p:nvPr/>
        </p:nvSpPr>
        <p:spPr>
          <a:xfrm>
            <a:off x="952500" y="8553748"/>
            <a:ext cx="8077200" cy="666750"/>
          </a:xfrm>
          <a:prstGeom prst="roundRect">
            <a:avLst>
              <a:gd fmla="val 17143" name="adj"/>
            </a:avLst>
          </a:prstGeom>
          <a:solidFill>
            <a:srgbClr val="FD7EF5">
              <a:alpha val="7843"/>
            </a:srgbClr>
          </a:solidFill>
          <a:ln cap="flat" cmpd="sng" w="9525">
            <a:solidFill>
              <a:srgbClr val="FD7EF5">
                <a:alpha val="3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8"/>
          <p:cNvSpPr/>
          <p:nvPr/>
        </p:nvSpPr>
        <p:spPr>
          <a:xfrm>
            <a:off x="1209675" y="8772823"/>
            <a:ext cx="7805166" cy="266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575"/>
              <a:buFont typeface="Arial"/>
              <a:buNone/>
            </a:pPr>
            <a:r>
              <a:rPr b="1" i="0" lang="en-US" sz="1575" u="none" cap="none" strike="noStrike">
                <a:solidFill>
                  <a:srgbClr val="FD7EF5"/>
                </a:solidFill>
                <a:latin typeface="Arial"/>
                <a:ea typeface="Arial"/>
                <a:cs typeface="Arial"/>
                <a:sym typeface="Arial"/>
              </a:rPr>
              <a:t>Pro tip: </a:t>
            </a:r>
            <a:r>
              <a:rPr b="0" i="0" lang="en-US" sz="1575" u="none" cap="none" strike="noStrike">
                <a:solidFill>
                  <a:srgbClr val="C8C8C8"/>
                </a:solidFill>
                <a:latin typeface="Arial"/>
                <a:ea typeface="Arial"/>
                <a:cs typeface="Arial"/>
                <a:sym typeface="Arial"/>
              </a:rPr>
              <a:t>cross-reference - no single tool gives the full picture.</a:t>
            </a:r>
            <a:endParaRPr b="0" i="0" sz="1575" u="none" cap="none" strike="noStrike">
              <a:solidFill>
                <a:schemeClr val="dk1"/>
              </a:solidFill>
              <a:latin typeface="Calibri"/>
              <a:ea typeface="Calibri"/>
              <a:cs typeface="Calibri"/>
              <a:sym typeface="Calibri"/>
            </a:endParaRPr>
          </a:p>
        </p:txBody>
      </p:sp>
      <p:sp>
        <p:nvSpPr>
          <p:cNvPr id="246" name="Google Shape;246;p8"/>
          <p:cNvSpPr/>
          <p:nvPr/>
        </p:nvSpPr>
        <p:spPr>
          <a:xfrm>
            <a:off x="9258300" y="8553748"/>
            <a:ext cx="8077200" cy="666750"/>
          </a:xfrm>
          <a:prstGeom prst="roundRect">
            <a:avLst>
              <a:gd fmla="val 17143" name="adj"/>
            </a:avLst>
          </a:prstGeom>
          <a:solidFill>
            <a:srgbClr val="E31E24">
              <a:alpha val="7843"/>
            </a:srgbClr>
          </a:solidFill>
          <a:ln cap="flat" cmpd="sng" w="9525">
            <a:solidFill>
              <a:srgbClr val="E31E24">
                <a:alpha val="3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8"/>
          <p:cNvSpPr/>
          <p:nvPr/>
        </p:nvSpPr>
        <p:spPr>
          <a:xfrm>
            <a:off x="9515475" y="8772823"/>
            <a:ext cx="7805166" cy="266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1575"/>
              <a:buFont typeface="Arial"/>
              <a:buNone/>
            </a:pPr>
            <a:r>
              <a:rPr b="1" i="0" lang="en-US" sz="1575" u="none" cap="none" strike="noStrike">
                <a:solidFill>
                  <a:srgbClr val="E31E24"/>
                </a:solidFill>
                <a:latin typeface="Arial"/>
                <a:ea typeface="Arial"/>
                <a:cs typeface="Arial"/>
                <a:sym typeface="Arial"/>
              </a:rPr>
              <a:t>Warning: </a:t>
            </a:r>
            <a:r>
              <a:rPr b="0" i="0" lang="en-US" sz="1575" u="none" cap="none" strike="noStrike">
                <a:solidFill>
                  <a:srgbClr val="C8C8C8"/>
                </a:solidFill>
                <a:latin typeface="Arial"/>
                <a:ea typeface="Arial"/>
                <a:cs typeface="Arial"/>
                <a:sym typeface="Arial"/>
              </a:rPr>
              <a:t>username tools have ~30% false positives. Verify manually.</a:t>
            </a:r>
            <a:endParaRPr b="0" i="0" sz="1575" u="none" cap="none" strike="noStrike">
              <a:solidFill>
                <a:schemeClr val="dk1"/>
              </a:solidFill>
              <a:latin typeface="Calibri"/>
              <a:ea typeface="Calibri"/>
              <a:cs typeface="Calibri"/>
              <a:sym typeface="Calibri"/>
            </a:endParaRPr>
          </a:p>
        </p:txBody>
      </p:sp>
      <p:pic>
        <p:nvPicPr>
          <p:cNvPr descr="preencoded.png" id="248" name="Google Shape;248;p8"/>
          <p:cNvPicPr preferRelativeResize="0"/>
          <p:nvPr/>
        </p:nvPicPr>
        <p:blipFill rotWithShape="1">
          <a:blip r:embed="rId11">
            <a:alphaModFix/>
          </a:blip>
          <a:srcRect b="0" l="0" r="0" t="0"/>
          <a:stretch/>
        </p:blipFill>
        <p:spPr>
          <a:xfrm>
            <a:off x="16759610" y="9703594"/>
            <a:ext cx="342900" cy="297656"/>
          </a:xfrm>
          <a:prstGeom prst="rect">
            <a:avLst/>
          </a:prstGeom>
          <a:noFill/>
          <a:ln>
            <a:noFill/>
          </a:ln>
        </p:spPr>
      </p:pic>
      <p:sp>
        <p:nvSpPr>
          <p:cNvPr id="249" name="Google Shape;249;p8"/>
          <p:cNvSpPr/>
          <p:nvPr/>
        </p:nvSpPr>
        <p:spPr>
          <a:xfrm>
            <a:off x="17197760" y="9709547"/>
            <a:ext cx="213940"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8</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54" name="Shape 254"/>
        <p:cNvGrpSpPr/>
        <p:nvPr/>
      </p:nvGrpSpPr>
      <p:grpSpPr>
        <a:xfrm>
          <a:off x="0" y="0"/>
          <a:ext cx="0" cy="0"/>
          <a:chOff x="0" y="0"/>
          <a:chExt cx="0" cy="0"/>
        </a:xfrm>
      </p:grpSpPr>
      <p:sp>
        <p:nvSpPr>
          <p:cNvPr id="255" name="Google Shape;255;p9"/>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9"/>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4800"/>
              <a:buFont typeface="Arial"/>
              <a:buNone/>
            </a:pPr>
            <a:r>
              <a:rPr b="1" i="0" lang="en-US" sz="4800" u="none" cap="none" strike="noStrike">
                <a:solidFill>
                  <a:srgbClr val="FFFFFF"/>
                </a:solidFill>
                <a:latin typeface="Arial"/>
                <a:ea typeface="Arial"/>
                <a:cs typeface="Arial"/>
                <a:sym typeface="Arial"/>
              </a:rPr>
              <a:t>Canadian </a:t>
            </a:r>
            <a:r>
              <a:rPr b="1" i="0" lang="en-US" sz="4800" u="none" cap="none" strike="noStrike">
                <a:solidFill>
                  <a:srgbClr val="36CDFF"/>
                </a:solidFill>
                <a:latin typeface="Arial"/>
                <a:ea typeface="Arial"/>
                <a:cs typeface="Arial"/>
                <a:sym typeface="Arial"/>
              </a:rPr>
              <a:t>public records</a:t>
            </a:r>
            <a:r>
              <a:rPr b="1" i="0" lang="en-US" sz="4800" u="none" cap="none" strike="noStrike">
                <a:solidFill>
                  <a:srgbClr val="FFFFFF"/>
                </a:solidFill>
                <a:latin typeface="Arial"/>
                <a:ea typeface="Arial"/>
                <a:cs typeface="Arial"/>
                <a:sym typeface="Arial"/>
              </a:rPr>
              <a:t>: your intelligence</a:t>
            </a:r>
            <a:endParaRPr b="0" i="0" sz="4800" u="none" cap="none" strike="noStrike">
              <a:solidFill>
                <a:schemeClr val="dk1"/>
              </a:solidFill>
              <a:latin typeface="Calibri"/>
              <a:ea typeface="Calibri"/>
              <a:cs typeface="Calibri"/>
              <a:sym typeface="Calibri"/>
            </a:endParaRPr>
          </a:p>
        </p:txBody>
      </p:sp>
      <p:sp>
        <p:nvSpPr>
          <p:cNvPr id="257" name="Google Shape;257;p9"/>
          <p:cNvSpPr/>
          <p:nvPr/>
        </p:nvSpPr>
        <p:spPr>
          <a:xfrm>
            <a:off x="952500" y="2247900"/>
            <a:ext cx="4300761" cy="2000250"/>
          </a:xfrm>
          <a:prstGeom prst="roundRect">
            <a:avLst>
              <a:gd fmla="val 476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9"/>
          <p:cNvSpPr/>
          <p:nvPr/>
        </p:nvSpPr>
        <p:spPr>
          <a:xfrm>
            <a:off x="1190625" y="2686050"/>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9" name="Google Shape;259;p9"/>
          <p:cNvPicPr preferRelativeResize="0"/>
          <p:nvPr/>
        </p:nvPicPr>
        <p:blipFill rotWithShape="1">
          <a:blip r:embed="rId3">
            <a:alphaModFix/>
          </a:blip>
          <a:srcRect b="0" l="0" r="0" t="0"/>
          <a:stretch/>
        </p:blipFill>
        <p:spPr>
          <a:xfrm>
            <a:off x="1314450" y="2809875"/>
            <a:ext cx="228600" cy="228600"/>
          </a:xfrm>
          <a:prstGeom prst="rect">
            <a:avLst/>
          </a:prstGeom>
          <a:noFill/>
          <a:ln>
            <a:noFill/>
          </a:ln>
        </p:spPr>
      </p:pic>
      <p:sp>
        <p:nvSpPr>
          <p:cNvPr id="260" name="Google Shape;260;p9"/>
          <p:cNvSpPr/>
          <p:nvPr/>
        </p:nvSpPr>
        <p:spPr>
          <a:xfrm>
            <a:off x="1762125" y="2764631"/>
            <a:ext cx="3089553"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Corporations Canada</a:t>
            </a:r>
            <a:endParaRPr b="0" i="0" sz="2175" u="none" cap="none" strike="noStrike">
              <a:solidFill>
                <a:schemeClr val="dk1"/>
              </a:solidFill>
              <a:latin typeface="Calibri"/>
              <a:ea typeface="Calibri"/>
              <a:cs typeface="Calibri"/>
              <a:sym typeface="Calibri"/>
            </a:endParaRPr>
          </a:p>
        </p:txBody>
      </p:sp>
      <p:sp>
        <p:nvSpPr>
          <p:cNvPr id="261" name="Google Shape;261;p9"/>
          <p:cNvSpPr/>
          <p:nvPr/>
        </p:nvSpPr>
        <p:spPr>
          <a:xfrm>
            <a:off x="1190625" y="3238500"/>
            <a:ext cx="4206962" cy="2762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650"/>
              <a:buFont typeface="Arial"/>
              <a:buNone/>
            </a:pPr>
            <a:r>
              <a:rPr b="0" i="0" lang="en-US" sz="1650" u="none" cap="none" strike="noStrike">
                <a:solidFill>
                  <a:srgbClr val="C8C8C8"/>
                </a:solidFill>
                <a:latin typeface="Arial"/>
                <a:ea typeface="Arial"/>
                <a:cs typeface="Arial"/>
                <a:sym typeface="Arial"/>
              </a:rPr>
              <a:t>~235K CBCA corps · 13 registries</a:t>
            </a:r>
            <a:endParaRPr b="0" i="0" sz="1650" u="none" cap="none" strike="noStrike">
              <a:solidFill>
                <a:schemeClr val="dk1"/>
              </a:solidFill>
              <a:latin typeface="Calibri"/>
              <a:ea typeface="Calibri"/>
              <a:cs typeface="Calibri"/>
              <a:sym typeface="Calibri"/>
            </a:endParaRPr>
          </a:p>
        </p:txBody>
      </p:sp>
      <p:sp>
        <p:nvSpPr>
          <p:cNvPr id="262" name="Google Shape;262;p9"/>
          <p:cNvSpPr/>
          <p:nvPr/>
        </p:nvSpPr>
        <p:spPr>
          <a:xfrm>
            <a:off x="1190625" y="3552825"/>
            <a:ext cx="4206962"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725"/>
              <a:buFont typeface="Arial"/>
              <a:buNone/>
            </a:pPr>
            <a:r>
              <a:rPr b="0" i="0" lang="en-US" sz="1725" u="none" cap="none" strike="noStrike">
                <a:solidFill>
                  <a:srgbClr val="FD7EF5"/>
                </a:solidFill>
                <a:latin typeface="Arial"/>
                <a:ea typeface="Arial"/>
                <a:cs typeface="Arial"/>
                <a:sym typeface="Arial"/>
              </a:rPr>
              <a:t>Company-name search only</a:t>
            </a:r>
            <a:endParaRPr b="0" i="0" sz="1725" u="none" cap="none" strike="noStrike">
              <a:solidFill>
                <a:schemeClr val="dk1"/>
              </a:solidFill>
              <a:latin typeface="Calibri"/>
              <a:ea typeface="Calibri"/>
              <a:cs typeface="Calibri"/>
              <a:sym typeface="Calibri"/>
            </a:endParaRPr>
          </a:p>
        </p:txBody>
      </p:sp>
      <p:sp>
        <p:nvSpPr>
          <p:cNvPr id="263" name="Google Shape;263;p9"/>
          <p:cNvSpPr/>
          <p:nvPr/>
        </p:nvSpPr>
        <p:spPr>
          <a:xfrm>
            <a:off x="5405661" y="2247900"/>
            <a:ext cx="4300761" cy="2000250"/>
          </a:xfrm>
          <a:prstGeom prst="roundRect">
            <a:avLst>
              <a:gd fmla="val 476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9"/>
          <p:cNvSpPr/>
          <p:nvPr/>
        </p:nvSpPr>
        <p:spPr>
          <a:xfrm>
            <a:off x="5643786" y="2686050"/>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65" name="Google Shape;265;p9"/>
          <p:cNvPicPr preferRelativeResize="0"/>
          <p:nvPr/>
        </p:nvPicPr>
        <p:blipFill rotWithShape="1">
          <a:blip r:embed="rId4">
            <a:alphaModFix/>
          </a:blip>
          <a:srcRect b="0" l="0" r="0" t="0"/>
          <a:stretch/>
        </p:blipFill>
        <p:spPr>
          <a:xfrm>
            <a:off x="5767611" y="2809875"/>
            <a:ext cx="228600" cy="228600"/>
          </a:xfrm>
          <a:prstGeom prst="rect">
            <a:avLst/>
          </a:prstGeom>
          <a:noFill/>
          <a:ln>
            <a:noFill/>
          </a:ln>
        </p:spPr>
      </p:pic>
      <p:sp>
        <p:nvSpPr>
          <p:cNvPr id="266" name="Google Shape;266;p9"/>
          <p:cNvSpPr/>
          <p:nvPr/>
        </p:nvSpPr>
        <p:spPr>
          <a:xfrm>
            <a:off x="6215286" y="2764631"/>
            <a:ext cx="1857382"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Québec REQ</a:t>
            </a:r>
            <a:endParaRPr b="0" i="0" sz="2175" u="none" cap="none" strike="noStrike">
              <a:solidFill>
                <a:schemeClr val="dk1"/>
              </a:solidFill>
              <a:latin typeface="Calibri"/>
              <a:ea typeface="Calibri"/>
              <a:cs typeface="Calibri"/>
              <a:sym typeface="Calibri"/>
            </a:endParaRPr>
          </a:p>
        </p:txBody>
      </p:sp>
      <p:sp>
        <p:nvSpPr>
          <p:cNvPr id="267" name="Google Shape;267;p9"/>
          <p:cNvSpPr/>
          <p:nvPr/>
        </p:nvSpPr>
        <p:spPr>
          <a:xfrm>
            <a:off x="5643786" y="3238500"/>
            <a:ext cx="4206962" cy="2762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650"/>
              <a:buFont typeface="Arial"/>
              <a:buNone/>
            </a:pPr>
            <a:r>
              <a:rPr b="0" i="0" lang="en-US" sz="1650" u="none" cap="none" strike="noStrike">
                <a:solidFill>
                  <a:srgbClr val="C8C8C8"/>
                </a:solidFill>
                <a:latin typeface="Arial"/>
                <a:ea typeface="Arial"/>
                <a:cs typeface="Arial"/>
                <a:sym typeface="Arial"/>
              </a:rPr>
              <a:t>Person-name search since Jul 2024</a:t>
            </a:r>
            <a:endParaRPr b="0" i="0" sz="1650" u="none" cap="none" strike="noStrike">
              <a:solidFill>
                <a:schemeClr val="dk1"/>
              </a:solidFill>
              <a:latin typeface="Calibri"/>
              <a:ea typeface="Calibri"/>
              <a:cs typeface="Calibri"/>
              <a:sym typeface="Calibri"/>
            </a:endParaRPr>
          </a:p>
        </p:txBody>
      </p:sp>
      <p:sp>
        <p:nvSpPr>
          <p:cNvPr id="268" name="Google Shape;268;p9"/>
          <p:cNvSpPr/>
          <p:nvPr/>
        </p:nvSpPr>
        <p:spPr>
          <a:xfrm>
            <a:off x="5643786" y="3552825"/>
            <a:ext cx="4206962"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725"/>
              <a:buFont typeface="Arial"/>
              <a:buNone/>
            </a:pPr>
            <a:r>
              <a:rPr b="0" i="0" lang="en-US" sz="1725" u="none" cap="none" strike="noStrike">
                <a:solidFill>
                  <a:srgbClr val="FD7EF5"/>
                </a:solidFill>
                <a:latin typeface="Arial"/>
                <a:ea typeface="Arial"/>
                <a:cs typeface="Arial"/>
                <a:sym typeface="Arial"/>
              </a:rPr>
              <a:t>The only person-pivot</a:t>
            </a:r>
            <a:endParaRPr b="0" i="0" sz="1725" u="none" cap="none" strike="noStrike">
              <a:solidFill>
                <a:schemeClr val="dk1"/>
              </a:solidFill>
              <a:latin typeface="Calibri"/>
              <a:ea typeface="Calibri"/>
              <a:cs typeface="Calibri"/>
              <a:sym typeface="Calibri"/>
            </a:endParaRPr>
          </a:p>
        </p:txBody>
      </p:sp>
      <p:sp>
        <p:nvSpPr>
          <p:cNvPr id="269" name="Google Shape;269;p9"/>
          <p:cNvSpPr/>
          <p:nvPr/>
        </p:nvSpPr>
        <p:spPr>
          <a:xfrm>
            <a:off x="952500" y="4400550"/>
            <a:ext cx="4300761" cy="2000250"/>
          </a:xfrm>
          <a:prstGeom prst="roundRect">
            <a:avLst>
              <a:gd fmla="val 476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9"/>
          <p:cNvSpPr/>
          <p:nvPr/>
        </p:nvSpPr>
        <p:spPr>
          <a:xfrm>
            <a:off x="1190625" y="4838700"/>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71" name="Google Shape;271;p9"/>
          <p:cNvPicPr preferRelativeResize="0"/>
          <p:nvPr/>
        </p:nvPicPr>
        <p:blipFill rotWithShape="1">
          <a:blip r:embed="rId5">
            <a:alphaModFix/>
          </a:blip>
          <a:srcRect b="0" l="0" r="0" t="0"/>
          <a:stretch/>
        </p:blipFill>
        <p:spPr>
          <a:xfrm>
            <a:off x="1314450" y="4962525"/>
            <a:ext cx="228600" cy="228600"/>
          </a:xfrm>
          <a:prstGeom prst="rect">
            <a:avLst/>
          </a:prstGeom>
          <a:noFill/>
          <a:ln>
            <a:noFill/>
          </a:ln>
        </p:spPr>
      </p:pic>
      <p:sp>
        <p:nvSpPr>
          <p:cNvPr id="272" name="Google Shape;272;p9"/>
          <p:cNvSpPr/>
          <p:nvPr/>
        </p:nvSpPr>
        <p:spPr>
          <a:xfrm>
            <a:off x="1762125" y="4917281"/>
            <a:ext cx="2937956"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Regulatory Colleges</a:t>
            </a:r>
            <a:endParaRPr b="0" i="0" sz="2175" u="none" cap="none" strike="noStrike">
              <a:solidFill>
                <a:schemeClr val="dk1"/>
              </a:solidFill>
              <a:latin typeface="Calibri"/>
              <a:ea typeface="Calibri"/>
              <a:cs typeface="Calibri"/>
              <a:sym typeface="Calibri"/>
            </a:endParaRPr>
          </a:p>
        </p:txBody>
      </p:sp>
      <p:sp>
        <p:nvSpPr>
          <p:cNvPr id="273" name="Google Shape;273;p9"/>
          <p:cNvSpPr/>
          <p:nvPr/>
        </p:nvSpPr>
        <p:spPr>
          <a:xfrm>
            <a:off x="1190625" y="5391150"/>
            <a:ext cx="4206962" cy="2762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650"/>
              <a:buFont typeface="Arial"/>
              <a:buNone/>
            </a:pPr>
            <a:r>
              <a:rPr b="0" i="0" lang="en-US" sz="1650" u="none" cap="none" strike="noStrike">
                <a:solidFill>
                  <a:srgbClr val="C8C8C8"/>
                </a:solidFill>
                <a:latin typeface="Arial"/>
                <a:ea typeface="Arial"/>
                <a:cs typeface="Arial"/>
                <a:sym typeface="Arial"/>
              </a:rPr>
              <a:t>CPSO · BCCNM · CNO · law societies</a:t>
            </a:r>
            <a:endParaRPr b="0" i="0" sz="1650" u="none" cap="none" strike="noStrike">
              <a:solidFill>
                <a:schemeClr val="dk1"/>
              </a:solidFill>
              <a:latin typeface="Calibri"/>
              <a:ea typeface="Calibri"/>
              <a:cs typeface="Calibri"/>
              <a:sym typeface="Calibri"/>
            </a:endParaRPr>
          </a:p>
        </p:txBody>
      </p:sp>
      <p:sp>
        <p:nvSpPr>
          <p:cNvPr id="274" name="Google Shape;274;p9"/>
          <p:cNvSpPr/>
          <p:nvPr/>
        </p:nvSpPr>
        <p:spPr>
          <a:xfrm>
            <a:off x="1190625" y="5705475"/>
            <a:ext cx="4206962"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725"/>
              <a:buFont typeface="Arial"/>
              <a:buNone/>
            </a:pPr>
            <a:r>
              <a:rPr b="0" i="0" lang="en-US" sz="1725" u="none" cap="none" strike="noStrike">
                <a:solidFill>
                  <a:srgbClr val="FD7EF5"/>
                </a:solidFill>
                <a:latin typeface="Arial"/>
                <a:ea typeface="Arial"/>
                <a:cs typeface="Arial"/>
                <a:sym typeface="Arial"/>
              </a:rPr>
              <a:t>Free registers, per province</a:t>
            </a:r>
            <a:endParaRPr b="0" i="0" sz="1725" u="none" cap="none" strike="noStrike">
              <a:solidFill>
                <a:schemeClr val="dk1"/>
              </a:solidFill>
              <a:latin typeface="Calibri"/>
              <a:ea typeface="Calibri"/>
              <a:cs typeface="Calibri"/>
              <a:sym typeface="Calibri"/>
            </a:endParaRPr>
          </a:p>
        </p:txBody>
      </p:sp>
      <p:sp>
        <p:nvSpPr>
          <p:cNvPr id="275" name="Google Shape;275;p9"/>
          <p:cNvSpPr/>
          <p:nvPr/>
        </p:nvSpPr>
        <p:spPr>
          <a:xfrm>
            <a:off x="5405661" y="4400550"/>
            <a:ext cx="4300761" cy="2000250"/>
          </a:xfrm>
          <a:prstGeom prst="roundRect">
            <a:avLst>
              <a:gd fmla="val 476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9"/>
          <p:cNvSpPr/>
          <p:nvPr/>
        </p:nvSpPr>
        <p:spPr>
          <a:xfrm>
            <a:off x="5643786" y="4838700"/>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77" name="Google Shape;277;p9"/>
          <p:cNvPicPr preferRelativeResize="0"/>
          <p:nvPr/>
        </p:nvPicPr>
        <p:blipFill rotWithShape="1">
          <a:blip r:embed="rId6">
            <a:alphaModFix/>
          </a:blip>
          <a:srcRect b="0" l="0" r="0" t="0"/>
          <a:stretch/>
        </p:blipFill>
        <p:spPr>
          <a:xfrm>
            <a:off x="5767611" y="4962525"/>
            <a:ext cx="228600" cy="228600"/>
          </a:xfrm>
          <a:prstGeom prst="rect">
            <a:avLst/>
          </a:prstGeom>
          <a:noFill/>
          <a:ln>
            <a:noFill/>
          </a:ln>
        </p:spPr>
      </p:pic>
      <p:sp>
        <p:nvSpPr>
          <p:cNvPr id="278" name="Google Shape;278;p9"/>
          <p:cNvSpPr/>
          <p:nvPr/>
        </p:nvSpPr>
        <p:spPr>
          <a:xfrm>
            <a:off x="6215286" y="4917281"/>
            <a:ext cx="2651299"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Credential Checks</a:t>
            </a:r>
            <a:endParaRPr b="0" i="0" sz="2175" u="none" cap="none" strike="noStrike">
              <a:solidFill>
                <a:schemeClr val="dk1"/>
              </a:solidFill>
              <a:latin typeface="Calibri"/>
              <a:ea typeface="Calibri"/>
              <a:cs typeface="Calibri"/>
              <a:sym typeface="Calibri"/>
            </a:endParaRPr>
          </a:p>
        </p:txBody>
      </p:sp>
      <p:sp>
        <p:nvSpPr>
          <p:cNvPr id="279" name="Google Shape;279;p9"/>
          <p:cNvSpPr/>
          <p:nvPr/>
        </p:nvSpPr>
        <p:spPr>
          <a:xfrm>
            <a:off x="5643786" y="5391150"/>
            <a:ext cx="4206962" cy="2762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650"/>
              <a:buFont typeface="Arial"/>
              <a:buNone/>
            </a:pPr>
            <a:r>
              <a:rPr b="0" i="0" lang="en-US" sz="1650" u="none" cap="none" strike="noStrike">
                <a:solidFill>
                  <a:srgbClr val="C8C8C8"/>
                </a:solidFill>
                <a:latin typeface="Arial"/>
                <a:ea typeface="Arial"/>
                <a:cs typeface="Arial"/>
                <a:sym typeface="Arial"/>
              </a:rPr>
              <a:t>No Clearinghouse - call the registrar</a:t>
            </a:r>
            <a:endParaRPr b="0" i="0" sz="1650" u="none" cap="none" strike="noStrike">
              <a:solidFill>
                <a:schemeClr val="dk1"/>
              </a:solidFill>
              <a:latin typeface="Calibri"/>
              <a:ea typeface="Calibri"/>
              <a:cs typeface="Calibri"/>
              <a:sym typeface="Calibri"/>
            </a:endParaRPr>
          </a:p>
        </p:txBody>
      </p:sp>
      <p:sp>
        <p:nvSpPr>
          <p:cNvPr id="280" name="Google Shape;280;p9"/>
          <p:cNvSpPr/>
          <p:nvPr/>
        </p:nvSpPr>
        <p:spPr>
          <a:xfrm>
            <a:off x="5643786" y="5705475"/>
            <a:ext cx="4206962"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725"/>
              <a:buFont typeface="Arial"/>
              <a:buNone/>
            </a:pPr>
            <a:r>
              <a:rPr b="0" i="0" lang="en-US" sz="1725" u="none" cap="none" strike="noStrike">
                <a:solidFill>
                  <a:srgbClr val="FD7EF5"/>
                </a:solidFill>
                <a:latin typeface="Arial"/>
                <a:ea typeface="Arial"/>
                <a:cs typeface="Arial"/>
                <a:sym typeface="Arial"/>
              </a:rPr>
              <a:t>WES ECA C$264, foreign only</a:t>
            </a:r>
            <a:endParaRPr b="0" i="0" sz="1725" u="none" cap="none" strike="noStrike">
              <a:solidFill>
                <a:schemeClr val="dk1"/>
              </a:solidFill>
              <a:latin typeface="Calibri"/>
              <a:ea typeface="Calibri"/>
              <a:cs typeface="Calibri"/>
              <a:sym typeface="Calibri"/>
            </a:endParaRPr>
          </a:p>
        </p:txBody>
      </p:sp>
      <p:sp>
        <p:nvSpPr>
          <p:cNvPr id="281" name="Google Shape;281;p9"/>
          <p:cNvSpPr/>
          <p:nvPr/>
        </p:nvSpPr>
        <p:spPr>
          <a:xfrm>
            <a:off x="952500" y="6553200"/>
            <a:ext cx="4300761" cy="2000250"/>
          </a:xfrm>
          <a:prstGeom prst="roundRect">
            <a:avLst>
              <a:gd fmla="val 476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9"/>
          <p:cNvSpPr/>
          <p:nvPr/>
        </p:nvSpPr>
        <p:spPr>
          <a:xfrm>
            <a:off x="1190625" y="6991350"/>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83" name="Google Shape;283;p9"/>
          <p:cNvPicPr preferRelativeResize="0"/>
          <p:nvPr/>
        </p:nvPicPr>
        <p:blipFill rotWithShape="1">
          <a:blip r:embed="rId7">
            <a:alphaModFix/>
          </a:blip>
          <a:srcRect b="0" l="0" r="0" t="0"/>
          <a:stretch/>
        </p:blipFill>
        <p:spPr>
          <a:xfrm>
            <a:off x="1314450" y="7115175"/>
            <a:ext cx="228600" cy="228600"/>
          </a:xfrm>
          <a:prstGeom prst="rect">
            <a:avLst/>
          </a:prstGeom>
          <a:noFill/>
          <a:ln>
            <a:noFill/>
          </a:ln>
        </p:spPr>
      </p:pic>
      <p:sp>
        <p:nvSpPr>
          <p:cNvPr id="284" name="Google Shape;284;p9"/>
          <p:cNvSpPr/>
          <p:nvPr/>
        </p:nvSpPr>
        <p:spPr>
          <a:xfrm>
            <a:off x="1762125" y="7069931"/>
            <a:ext cx="2313481"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OSB Insolvency</a:t>
            </a:r>
            <a:endParaRPr b="0" i="0" sz="2175" u="none" cap="none" strike="noStrike">
              <a:solidFill>
                <a:schemeClr val="dk1"/>
              </a:solidFill>
              <a:latin typeface="Calibri"/>
              <a:ea typeface="Calibri"/>
              <a:cs typeface="Calibri"/>
              <a:sym typeface="Calibri"/>
            </a:endParaRPr>
          </a:p>
        </p:txBody>
      </p:sp>
      <p:sp>
        <p:nvSpPr>
          <p:cNvPr id="285" name="Google Shape;285;p9"/>
          <p:cNvSpPr/>
          <p:nvPr/>
        </p:nvSpPr>
        <p:spPr>
          <a:xfrm>
            <a:off x="1190625" y="7543800"/>
            <a:ext cx="4206962" cy="2762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650"/>
              <a:buFont typeface="Arial"/>
              <a:buNone/>
            </a:pPr>
            <a:r>
              <a:rPr b="0" i="0" lang="en-US" sz="1650" u="none" cap="none" strike="noStrike">
                <a:solidFill>
                  <a:srgbClr val="C8C8C8"/>
                </a:solidFill>
                <a:latin typeface="Arial"/>
                <a:ea typeface="Arial"/>
                <a:cs typeface="Arial"/>
                <a:sym typeface="Arial"/>
              </a:rPr>
              <a:t>Every bankruptcy · C$8 a search</a:t>
            </a:r>
            <a:endParaRPr b="0" i="0" sz="1650" u="none" cap="none" strike="noStrike">
              <a:solidFill>
                <a:schemeClr val="dk1"/>
              </a:solidFill>
              <a:latin typeface="Calibri"/>
              <a:ea typeface="Calibri"/>
              <a:cs typeface="Calibri"/>
              <a:sym typeface="Calibri"/>
            </a:endParaRPr>
          </a:p>
        </p:txBody>
      </p:sp>
      <p:sp>
        <p:nvSpPr>
          <p:cNvPr id="286" name="Google Shape;286;p9"/>
          <p:cNvSpPr/>
          <p:nvPr/>
        </p:nvSpPr>
        <p:spPr>
          <a:xfrm>
            <a:off x="1190625" y="7858125"/>
            <a:ext cx="4206962"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725"/>
              <a:buFont typeface="Arial"/>
              <a:buNone/>
            </a:pPr>
            <a:r>
              <a:rPr b="0" i="0" lang="en-US" sz="1725" u="none" cap="none" strike="noStrike">
                <a:solidFill>
                  <a:srgbClr val="FD7EF5"/>
                </a:solidFill>
                <a:latin typeface="Arial"/>
                <a:ea typeface="Arial"/>
                <a:cs typeface="Arial"/>
                <a:sym typeface="Arial"/>
              </a:rPr>
              <a:t>Billed even on a no-record</a:t>
            </a:r>
            <a:endParaRPr b="0" i="0" sz="1725" u="none" cap="none" strike="noStrike">
              <a:solidFill>
                <a:schemeClr val="dk1"/>
              </a:solidFill>
              <a:latin typeface="Calibri"/>
              <a:ea typeface="Calibri"/>
              <a:cs typeface="Calibri"/>
              <a:sym typeface="Calibri"/>
            </a:endParaRPr>
          </a:p>
        </p:txBody>
      </p:sp>
      <p:sp>
        <p:nvSpPr>
          <p:cNvPr id="287" name="Google Shape;287;p9"/>
          <p:cNvSpPr/>
          <p:nvPr/>
        </p:nvSpPr>
        <p:spPr>
          <a:xfrm>
            <a:off x="5405661" y="6553200"/>
            <a:ext cx="4300761" cy="2000250"/>
          </a:xfrm>
          <a:prstGeom prst="roundRect">
            <a:avLst>
              <a:gd fmla="val 4762"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9"/>
          <p:cNvSpPr/>
          <p:nvPr/>
        </p:nvSpPr>
        <p:spPr>
          <a:xfrm>
            <a:off x="5643786" y="6991350"/>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89" name="Google Shape;289;p9"/>
          <p:cNvPicPr preferRelativeResize="0"/>
          <p:nvPr/>
        </p:nvPicPr>
        <p:blipFill rotWithShape="1">
          <a:blip r:embed="rId8">
            <a:alphaModFix/>
          </a:blip>
          <a:srcRect b="0" l="0" r="0" t="0"/>
          <a:stretch/>
        </p:blipFill>
        <p:spPr>
          <a:xfrm>
            <a:off x="5767611" y="7115175"/>
            <a:ext cx="228600" cy="228600"/>
          </a:xfrm>
          <a:prstGeom prst="rect">
            <a:avLst/>
          </a:prstGeom>
          <a:noFill/>
          <a:ln>
            <a:noFill/>
          </a:ln>
        </p:spPr>
      </p:pic>
      <p:sp>
        <p:nvSpPr>
          <p:cNvPr id="290" name="Google Shape;290;p9"/>
          <p:cNvSpPr/>
          <p:nvPr/>
        </p:nvSpPr>
        <p:spPr>
          <a:xfrm>
            <a:off x="6215286" y="7069931"/>
            <a:ext cx="2583195"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Courts &amp; Records</a:t>
            </a:r>
            <a:endParaRPr b="0" i="0" sz="2175" u="none" cap="none" strike="noStrike">
              <a:solidFill>
                <a:schemeClr val="dk1"/>
              </a:solidFill>
              <a:latin typeface="Calibri"/>
              <a:ea typeface="Calibri"/>
              <a:cs typeface="Calibri"/>
              <a:sym typeface="Calibri"/>
            </a:endParaRPr>
          </a:p>
        </p:txBody>
      </p:sp>
      <p:sp>
        <p:nvSpPr>
          <p:cNvPr id="291" name="Google Shape;291;p9"/>
          <p:cNvSpPr/>
          <p:nvPr/>
        </p:nvSpPr>
        <p:spPr>
          <a:xfrm>
            <a:off x="5643786" y="7543800"/>
            <a:ext cx="4206962" cy="2762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650"/>
              <a:buFont typeface="Arial"/>
              <a:buNone/>
            </a:pPr>
            <a:r>
              <a:rPr b="0" i="0" lang="en-US" sz="1650" u="none" cap="none" strike="noStrike">
                <a:solidFill>
                  <a:srgbClr val="C8C8C8"/>
                </a:solidFill>
                <a:latin typeface="Arial"/>
                <a:ea typeface="Arial"/>
                <a:cs typeface="Arial"/>
                <a:sym typeface="Arial"/>
              </a:rPr>
              <a:t>CanLII free · OCPP (ON) · CSO (BC)</a:t>
            </a:r>
            <a:endParaRPr b="0" i="0" sz="1650" u="none" cap="none" strike="noStrike">
              <a:solidFill>
                <a:schemeClr val="dk1"/>
              </a:solidFill>
              <a:latin typeface="Calibri"/>
              <a:ea typeface="Calibri"/>
              <a:cs typeface="Calibri"/>
              <a:sym typeface="Calibri"/>
            </a:endParaRPr>
          </a:p>
        </p:txBody>
      </p:sp>
      <p:sp>
        <p:nvSpPr>
          <p:cNvPr id="292" name="Google Shape;292;p9"/>
          <p:cNvSpPr/>
          <p:nvPr/>
        </p:nvSpPr>
        <p:spPr>
          <a:xfrm>
            <a:off x="5643786" y="7858125"/>
            <a:ext cx="4206962"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725"/>
              <a:buFont typeface="Arial"/>
              <a:buNone/>
            </a:pPr>
            <a:r>
              <a:rPr b="0" i="0" lang="en-US" sz="1725" u="none" cap="none" strike="noStrike">
                <a:solidFill>
                  <a:srgbClr val="FD7EF5"/>
                </a:solidFill>
                <a:latin typeface="Arial"/>
                <a:ea typeface="Arial"/>
                <a:cs typeface="Arial"/>
                <a:sym typeface="Arial"/>
              </a:rPr>
              <a:t>Criminal records never public</a:t>
            </a:r>
            <a:endParaRPr b="0" i="0" sz="1725" u="none" cap="none" strike="noStrike">
              <a:solidFill>
                <a:schemeClr val="dk1"/>
              </a:solidFill>
              <a:latin typeface="Calibri"/>
              <a:ea typeface="Calibri"/>
              <a:cs typeface="Calibri"/>
              <a:sym typeface="Calibri"/>
            </a:endParaRPr>
          </a:p>
        </p:txBody>
      </p:sp>
      <p:sp>
        <p:nvSpPr>
          <p:cNvPr id="293" name="Google Shape;293;p9"/>
          <p:cNvSpPr/>
          <p:nvPr/>
        </p:nvSpPr>
        <p:spPr>
          <a:xfrm>
            <a:off x="10049321" y="3680966"/>
            <a:ext cx="7286179" cy="3439418"/>
          </a:xfrm>
          <a:prstGeom prst="roundRect">
            <a:avLst>
              <a:gd fmla="val 3323" name="adj"/>
            </a:avLst>
          </a:prstGeom>
          <a:solidFill>
            <a:srgbClr val="E31E24">
              <a:alpha val="7843"/>
            </a:srgbClr>
          </a:solidFill>
          <a:ln cap="flat" cmpd="sng" w="9525">
            <a:solidFill>
              <a:srgbClr val="E31E24">
                <a:alpha val="3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94" name="Google Shape;294;p9"/>
          <p:cNvPicPr preferRelativeResize="0"/>
          <p:nvPr/>
        </p:nvPicPr>
        <p:blipFill rotWithShape="1">
          <a:blip r:embed="rId9">
            <a:alphaModFix/>
          </a:blip>
          <a:srcRect b="0" l="0" r="0" t="0"/>
          <a:stretch/>
        </p:blipFill>
        <p:spPr>
          <a:xfrm>
            <a:off x="10325546" y="3957191"/>
            <a:ext cx="266700" cy="266700"/>
          </a:xfrm>
          <a:prstGeom prst="rect">
            <a:avLst/>
          </a:prstGeom>
          <a:noFill/>
          <a:ln>
            <a:noFill/>
          </a:ln>
        </p:spPr>
      </p:pic>
      <p:sp>
        <p:nvSpPr>
          <p:cNvPr id="295" name="Google Shape;295;p9"/>
          <p:cNvSpPr/>
          <p:nvPr/>
        </p:nvSpPr>
        <p:spPr>
          <a:xfrm>
            <a:off x="10706546" y="3959572"/>
            <a:ext cx="2658911"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1800"/>
              <a:buFont typeface="Arial"/>
              <a:buNone/>
            </a:pPr>
            <a:r>
              <a:rPr b="1" i="0" lang="en-US" sz="1800" u="none" cap="none" strike="noStrike">
                <a:solidFill>
                  <a:srgbClr val="E31E24"/>
                </a:solidFill>
                <a:latin typeface="Arial"/>
                <a:ea typeface="Arial"/>
                <a:cs typeface="Arial"/>
                <a:sym typeface="Arial"/>
              </a:rPr>
              <a:t>WHY THIS MATTERS</a:t>
            </a:r>
            <a:endParaRPr b="0" i="0" sz="1800" u="none" cap="none" strike="noStrike">
              <a:solidFill>
                <a:schemeClr val="dk1"/>
              </a:solidFill>
              <a:latin typeface="Calibri"/>
              <a:ea typeface="Calibri"/>
              <a:cs typeface="Calibri"/>
              <a:sym typeface="Calibri"/>
            </a:endParaRPr>
          </a:p>
        </p:txBody>
      </p:sp>
      <p:sp>
        <p:nvSpPr>
          <p:cNvPr id="296" name="Google Shape;296;p9"/>
          <p:cNvSpPr/>
          <p:nvPr/>
        </p:nvSpPr>
        <p:spPr>
          <a:xfrm>
            <a:off x="10325546" y="4395341"/>
            <a:ext cx="7407101"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00"/>
              <a:buFont typeface="Arial"/>
              <a:buNone/>
            </a:pPr>
            <a:r>
              <a:rPr b="1" i="0" lang="en-US" sz="2100" u="none" cap="none" strike="noStrike">
                <a:solidFill>
                  <a:srgbClr val="FFFFFF"/>
                </a:solidFill>
                <a:latin typeface="Arial"/>
                <a:ea typeface="Arial"/>
                <a:cs typeface="Arial"/>
                <a:sym typeface="Arial"/>
              </a:rPr>
              <a:t>Brigitte Cleroux</a:t>
            </a:r>
            <a:endParaRPr b="0" i="0" sz="2100" u="none" cap="none" strike="noStrike">
              <a:solidFill>
                <a:schemeClr val="dk1"/>
              </a:solidFill>
              <a:latin typeface="Calibri"/>
              <a:ea typeface="Calibri"/>
              <a:cs typeface="Calibri"/>
              <a:sym typeface="Calibri"/>
            </a:endParaRPr>
          </a:p>
        </p:txBody>
      </p:sp>
      <p:sp>
        <p:nvSpPr>
          <p:cNvPr id="297" name="Google Shape;297;p9"/>
          <p:cNvSpPr/>
          <p:nvPr/>
        </p:nvSpPr>
        <p:spPr>
          <a:xfrm>
            <a:off x="10325546" y="4743004"/>
            <a:ext cx="7407101" cy="266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575"/>
              <a:buFont typeface="Arial"/>
              <a:buNone/>
            </a:pPr>
            <a:r>
              <a:rPr b="0" i="0" lang="en-US" sz="1575" u="none" cap="none" strike="noStrike">
                <a:solidFill>
                  <a:srgbClr val="C8C8C8"/>
                </a:solidFill>
                <a:latin typeface="Arial"/>
                <a:ea typeface="Arial"/>
                <a:cs typeface="Arial"/>
                <a:sym typeface="Arial"/>
              </a:rPr>
              <a:t>Fake nurse · 899 patients</a:t>
            </a:r>
            <a:endParaRPr b="0" i="0" sz="1575" u="none" cap="none" strike="noStrike">
              <a:solidFill>
                <a:schemeClr val="dk1"/>
              </a:solidFill>
              <a:latin typeface="Calibri"/>
              <a:ea typeface="Calibri"/>
              <a:cs typeface="Calibri"/>
              <a:sym typeface="Calibri"/>
            </a:endParaRPr>
          </a:p>
        </p:txBody>
      </p:sp>
      <p:sp>
        <p:nvSpPr>
          <p:cNvPr id="298" name="Google Shape;298;p9"/>
          <p:cNvSpPr/>
          <p:nvPr/>
        </p:nvSpPr>
        <p:spPr>
          <a:xfrm>
            <a:off x="10325546" y="5162104"/>
            <a:ext cx="6935740" cy="658118"/>
          </a:xfrm>
          <a:prstGeom prst="rect">
            <a:avLst/>
          </a:prstGeom>
          <a:noFill/>
          <a:ln>
            <a:noFill/>
          </a:ln>
        </p:spPr>
        <p:txBody>
          <a:bodyPr anchorCtr="0" anchor="t" bIns="25400" lIns="25400" spcFirstLastPara="1" rIns="25400" wrap="square" tIns="25400">
            <a:normAutofit/>
          </a:bodyPr>
          <a:lstStyle/>
          <a:p>
            <a:pPr indent="0" lvl="0" marL="0" marR="0" rtl="0" algn="l">
              <a:lnSpc>
                <a:spcPct val="135625"/>
              </a:lnSpc>
              <a:spcBef>
                <a:spcPts val="0"/>
              </a:spcBef>
              <a:spcAft>
                <a:spcPts val="0"/>
              </a:spcAft>
              <a:buClr>
                <a:srgbClr val="C8C8C8"/>
              </a:buClr>
              <a:buSzPts val="1575"/>
              <a:buFont typeface="Arial"/>
              <a:buNone/>
            </a:pPr>
            <a:r>
              <a:rPr b="0" i="0" lang="en-US" sz="1575" u="none" cap="none" strike="noStrike">
                <a:solidFill>
                  <a:srgbClr val="C8C8C8"/>
                </a:solidFill>
                <a:latin typeface="Arial"/>
                <a:ea typeface="Arial"/>
                <a:cs typeface="Arial"/>
                <a:sym typeface="Arial"/>
              </a:rPr>
              <a:t>Worked a year at BC Women's Hospital under a real nurse's name. She had never been to nursing school.</a:t>
            </a:r>
            <a:endParaRPr b="0" i="0" sz="1575" u="none" cap="none" strike="noStrike">
              <a:solidFill>
                <a:schemeClr val="dk1"/>
              </a:solidFill>
              <a:latin typeface="Calibri"/>
              <a:ea typeface="Calibri"/>
              <a:cs typeface="Calibri"/>
              <a:sym typeface="Calibri"/>
            </a:endParaRPr>
          </a:p>
        </p:txBody>
      </p:sp>
      <p:sp>
        <p:nvSpPr>
          <p:cNvPr id="299" name="Google Shape;299;p9"/>
          <p:cNvSpPr/>
          <p:nvPr/>
        </p:nvSpPr>
        <p:spPr>
          <a:xfrm>
            <a:off x="10325546" y="5972621"/>
            <a:ext cx="7407101" cy="2762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650"/>
              <a:buFont typeface="Arial"/>
              <a:buNone/>
            </a:pPr>
            <a:r>
              <a:rPr b="1" i="0" lang="en-US" sz="1650" u="none" cap="none" strike="noStrike">
                <a:solidFill>
                  <a:srgbClr val="FFFFFF"/>
                </a:solidFill>
                <a:latin typeface="Arial"/>
                <a:ea typeface="Arial"/>
                <a:cs typeface="Arial"/>
                <a:sym typeface="Arial"/>
              </a:rPr>
              <a:t>The name matched. The licence number didn't.</a:t>
            </a:r>
            <a:endParaRPr b="0" i="0" sz="1650" u="none" cap="none" strike="noStrike">
              <a:solidFill>
                <a:schemeClr val="dk1"/>
              </a:solidFill>
              <a:latin typeface="Calibri"/>
              <a:ea typeface="Calibri"/>
              <a:cs typeface="Calibri"/>
              <a:sym typeface="Calibri"/>
            </a:endParaRPr>
          </a:p>
        </p:txBody>
      </p:sp>
      <p:sp>
        <p:nvSpPr>
          <p:cNvPr id="300" name="Google Shape;300;p9"/>
          <p:cNvSpPr/>
          <p:nvPr/>
        </p:nvSpPr>
        <p:spPr>
          <a:xfrm>
            <a:off x="10325546" y="6420296"/>
            <a:ext cx="6733729" cy="9525"/>
          </a:xfrm>
          <a:prstGeom prst="rect">
            <a:avLst/>
          </a:prstGeom>
          <a:solidFill>
            <a:srgbClr val="FFFFFF">
              <a:alpha val="1490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01" name="Google Shape;301;p9"/>
          <p:cNvPicPr preferRelativeResize="0"/>
          <p:nvPr/>
        </p:nvPicPr>
        <p:blipFill rotWithShape="1">
          <a:blip r:embed="rId10">
            <a:alphaModFix/>
          </a:blip>
          <a:srcRect b="0" l="0" r="0" t="0"/>
          <a:stretch/>
        </p:blipFill>
        <p:spPr>
          <a:xfrm>
            <a:off x="10325546" y="6646515"/>
            <a:ext cx="190500" cy="190500"/>
          </a:xfrm>
          <a:prstGeom prst="rect">
            <a:avLst/>
          </a:prstGeom>
          <a:noFill/>
          <a:ln>
            <a:noFill/>
          </a:ln>
        </p:spPr>
      </p:pic>
      <p:sp>
        <p:nvSpPr>
          <p:cNvPr id="302" name="Google Shape;302;p9"/>
          <p:cNvSpPr/>
          <p:nvPr/>
        </p:nvSpPr>
        <p:spPr>
          <a:xfrm>
            <a:off x="10611296" y="6639371"/>
            <a:ext cx="5941888" cy="2428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425"/>
              <a:buFont typeface="Arial"/>
              <a:buNone/>
            </a:pPr>
            <a:r>
              <a:rPr b="1" i="0" lang="en-US" sz="1425" u="none" cap="none" strike="noStrike">
                <a:solidFill>
                  <a:srgbClr val="FD7EF5"/>
                </a:solidFill>
                <a:latin typeface="Arial"/>
                <a:ea typeface="Arial"/>
                <a:cs typeface="Arial"/>
                <a:sym typeface="Arial"/>
              </a:rPr>
              <a:t>Pro tip:</a:t>
            </a:r>
            <a:r>
              <a:rPr b="0" i="0" lang="en-US" sz="1425" u="none" cap="none" strike="noStrike">
                <a:solidFill>
                  <a:srgbClr val="C8C8C8"/>
                </a:solidFill>
                <a:latin typeface="Arial"/>
                <a:ea typeface="Arial"/>
                <a:cs typeface="Arial"/>
                <a:sym typeface="Arial"/>
              </a:rPr>
              <a:t>match the licence number to the person, not just the name.</a:t>
            </a:r>
            <a:endParaRPr b="0" i="0" sz="1425" u="none" cap="none" strike="noStrike">
              <a:solidFill>
                <a:schemeClr val="dk1"/>
              </a:solidFill>
              <a:latin typeface="Calibri"/>
              <a:ea typeface="Calibri"/>
              <a:cs typeface="Calibri"/>
              <a:sym typeface="Calibri"/>
            </a:endParaRPr>
          </a:p>
        </p:txBody>
      </p:sp>
      <p:sp>
        <p:nvSpPr>
          <p:cNvPr id="303" name="Google Shape;303;p9"/>
          <p:cNvSpPr/>
          <p:nvPr/>
        </p:nvSpPr>
        <p:spPr>
          <a:xfrm>
            <a:off x="952500" y="9453563"/>
            <a:ext cx="18021300"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1" i="0" lang="en-US" sz="1800" u="none" cap="none" strike="noStrike">
                <a:solidFill>
                  <a:srgbClr val="C8C8C8"/>
                </a:solidFill>
                <a:latin typeface="Arial"/>
                <a:ea typeface="Arial"/>
                <a:cs typeface="Arial"/>
                <a:sym typeface="Arial"/>
              </a:rPr>
              <a:t>ALSO CHECK: </a:t>
            </a:r>
            <a:r>
              <a:rPr b="0" i="0" lang="en-US" sz="1800" u="none" cap="none" strike="noStrike">
                <a:solidFill>
                  <a:srgbClr val="969696"/>
                </a:solidFill>
                <a:latin typeface="Arial"/>
                <a:ea typeface="Arial"/>
                <a:cs typeface="Arial"/>
                <a:sym typeface="Arial"/>
              </a:rPr>
              <a:t>OnLand / LTSA ~C$11 · CRA Charities · Canada Gazette · RCMP CCRTIS</a:t>
            </a:r>
            <a:endParaRPr b="0" i="0" sz="1800" u="none" cap="none" strike="noStrike">
              <a:solidFill>
                <a:schemeClr val="dk1"/>
              </a:solidFill>
              <a:latin typeface="Calibri"/>
              <a:ea typeface="Calibri"/>
              <a:cs typeface="Calibri"/>
              <a:sym typeface="Calibri"/>
            </a:endParaRPr>
          </a:p>
        </p:txBody>
      </p:sp>
      <p:pic>
        <p:nvPicPr>
          <p:cNvPr descr="preencoded.png" id="304" name="Google Shape;304;p9"/>
          <p:cNvPicPr preferRelativeResize="0"/>
          <p:nvPr/>
        </p:nvPicPr>
        <p:blipFill rotWithShape="1">
          <a:blip r:embed="rId11">
            <a:alphaModFix/>
          </a:blip>
          <a:srcRect b="0" l="0" r="0" t="0"/>
          <a:stretch/>
        </p:blipFill>
        <p:spPr>
          <a:xfrm>
            <a:off x="16759610" y="9703594"/>
            <a:ext cx="342900" cy="297656"/>
          </a:xfrm>
          <a:prstGeom prst="rect">
            <a:avLst/>
          </a:prstGeom>
          <a:noFill/>
          <a:ln>
            <a:noFill/>
          </a:ln>
        </p:spPr>
      </p:pic>
      <p:sp>
        <p:nvSpPr>
          <p:cNvPr id="305" name="Google Shape;305;p9"/>
          <p:cNvSpPr/>
          <p:nvPr/>
        </p:nvSpPr>
        <p:spPr>
          <a:xfrm>
            <a:off x="17197760" y="9709547"/>
            <a:ext cx="213940"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9</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10" name="Shape 310"/>
        <p:cNvGrpSpPr/>
        <p:nvPr/>
      </p:nvGrpSpPr>
      <p:grpSpPr>
        <a:xfrm>
          <a:off x="0" y="0"/>
          <a:ext cx="0" cy="0"/>
          <a:chOff x="0" y="0"/>
          <a:chExt cx="0" cy="0"/>
        </a:xfrm>
      </p:grpSpPr>
      <p:sp>
        <p:nvSpPr>
          <p:cNvPr id="311" name="Google Shape;311;p10"/>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0"/>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4800"/>
              <a:buFont typeface="Arial"/>
              <a:buNone/>
            </a:pPr>
            <a:r>
              <a:rPr b="1" i="0" lang="en-US" sz="4800" u="none" cap="none" strike="noStrike">
                <a:solidFill>
                  <a:srgbClr val="FD7EF5"/>
                </a:solidFill>
                <a:latin typeface="Arial"/>
                <a:ea typeface="Arial"/>
                <a:cs typeface="Arial"/>
                <a:sym typeface="Arial"/>
              </a:rPr>
              <a:t>GitHub </a:t>
            </a:r>
            <a:r>
              <a:rPr b="1" i="0" lang="en-US" sz="4800" u="none" cap="none" strike="noStrike">
                <a:solidFill>
                  <a:srgbClr val="FFFFFF"/>
                </a:solidFill>
                <a:latin typeface="Arial"/>
                <a:ea typeface="Arial"/>
                <a:cs typeface="Arial"/>
                <a:sym typeface="Arial"/>
              </a:rPr>
              <a:t>commit forensics</a:t>
            </a:r>
            <a:endParaRPr b="0" i="0" sz="4800" u="none" cap="none" strike="noStrike">
              <a:solidFill>
                <a:schemeClr val="dk1"/>
              </a:solidFill>
              <a:latin typeface="Calibri"/>
              <a:ea typeface="Calibri"/>
              <a:cs typeface="Calibri"/>
              <a:sym typeface="Calibri"/>
            </a:endParaRPr>
          </a:p>
        </p:txBody>
      </p:sp>
      <p:sp>
        <p:nvSpPr>
          <p:cNvPr id="313" name="Google Shape;313;p10"/>
          <p:cNvSpPr/>
          <p:nvPr/>
        </p:nvSpPr>
        <p:spPr>
          <a:xfrm>
            <a:off x="952500" y="1443038"/>
            <a:ext cx="18021300"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1" i="0" lang="en-US" sz="1800" u="none" cap="none" strike="noStrike">
                <a:solidFill>
                  <a:srgbClr val="FD7EF5"/>
                </a:solidFill>
                <a:latin typeface="Arial"/>
                <a:ea typeface="Arial"/>
                <a:cs typeface="Arial"/>
                <a:sym typeface="Arial"/>
              </a:rPr>
              <a:t>WHAT TO HUNT FOR</a:t>
            </a:r>
            <a:endParaRPr b="0" i="0" sz="1800" u="none" cap="none" strike="noStrike">
              <a:solidFill>
                <a:schemeClr val="dk1"/>
              </a:solidFill>
              <a:latin typeface="Calibri"/>
              <a:ea typeface="Calibri"/>
              <a:cs typeface="Calibri"/>
              <a:sym typeface="Calibri"/>
            </a:endParaRPr>
          </a:p>
        </p:txBody>
      </p:sp>
      <p:sp>
        <p:nvSpPr>
          <p:cNvPr id="314" name="Google Shape;314;p10"/>
          <p:cNvSpPr/>
          <p:nvPr/>
        </p:nvSpPr>
        <p:spPr>
          <a:xfrm>
            <a:off x="952500" y="1838325"/>
            <a:ext cx="16383000" cy="6501854"/>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0"/>
          <p:cNvSpPr/>
          <p:nvPr/>
        </p:nvSpPr>
        <p:spPr>
          <a:xfrm>
            <a:off x="957263" y="1843088"/>
            <a:ext cx="16373475" cy="514350"/>
          </a:xfrm>
          <a:prstGeom prst="rect">
            <a:avLst/>
          </a:prstGeom>
          <a:solidFill>
            <a:srgbClr val="151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0"/>
          <p:cNvSpPr/>
          <p:nvPr/>
        </p:nvSpPr>
        <p:spPr>
          <a:xfrm>
            <a:off x="957263" y="1843088"/>
            <a:ext cx="3234482" cy="514350"/>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0"/>
          <p:cNvSpPr/>
          <p:nvPr/>
        </p:nvSpPr>
        <p:spPr>
          <a:xfrm>
            <a:off x="1138238" y="1985963"/>
            <a:ext cx="2969566" cy="266700"/>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36CDFF"/>
              </a:buClr>
              <a:buSzPts val="1650"/>
              <a:buFont typeface="Arial"/>
              <a:buNone/>
            </a:pPr>
            <a:r>
              <a:rPr b="1" i="0" lang="en-US" sz="1650" u="none" cap="none" strike="noStrike">
                <a:solidFill>
                  <a:srgbClr val="36CDFF"/>
                </a:solidFill>
              </a:rPr>
              <a:t>SIGNAL</a:t>
            </a:r>
            <a:endParaRPr b="1" i="0" sz="1650" u="none" cap="none" strike="noStrike">
              <a:solidFill>
                <a:schemeClr val="dk1"/>
              </a:solidFill>
              <a:latin typeface="Calibri"/>
              <a:ea typeface="Calibri"/>
              <a:cs typeface="Calibri"/>
              <a:sym typeface="Calibri"/>
            </a:endParaRPr>
          </a:p>
        </p:txBody>
      </p:sp>
      <p:sp>
        <p:nvSpPr>
          <p:cNvPr id="318" name="Google Shape;318;p10"/>
          <p:cNvSpPr/>
          <p:nvPr/>
        </p:nvSpPr>
        <p:spPr>
          <a:xfrm>
            <a:off x="4191744" y="1843088"/>
            <a:ext cx="13138993" cy="514350"/>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0"/>
          <p:cNvSpPr/>
          <p:nvPr/>
        </p:nvSpPr>
        <p:spPr>
          <a:xfrm>
            <a:off x="4372719" y="1985963"/>
            <a:ext cx="13171213" cy="266700"/>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36CDFF"/>
              </a:buClr>
              <a:buSzPts val="1650"/>
              <a:buFont typeface="Arial"/>
              <a:buNone/>
            </a:pPr>
            <a:r>
              <a:rPr b="1" i="0" lang="en-US" sz="1650" u="none" cap="none" strike="noStrike">
                <a:solidFill>
                  <a:srgbClr val="36CDFF"/>
                </a:solidFill>
                <a:latin typeface="Arial"/>
                <a:ea typeface="Arial"/>
                <a:cs typeface="Arial"/>
                <a:sym typeface="Arial"/>
              </a:rPr>
              <a:t>WHAT IT REVEALS</a:t>
            </a:r>
            <a:endParaRPr b="0" i="0" sz="1650" u="none" cap="none" strike="noStrike">
              <a:solidFill>
                <a:schemeClr val="dk1"/>
              </a:solidFill>
              <a:latin typeface="Calibri"/>
              <a:ea typeface="Calibri"/>
              <a:cs typeface="Calibri"/>
              <a:sym typeface="Calibri"/>
            </a:endParaRPr>
          </a:p>
        </p:txBody>
      </p:sp>
      <p:sp>
        <p:nvSpPr>
          <p:cNvPr id="320" name="Google Shape;320;p10"/>
          <p:cNvSpPr/>
          <p:nvPr/>
        </p:nvSpPr>
        <p:spPr>
          <a:xfrm>
            <a:off x="957263" y="2357438"/>
            <a:ext cx="16373475" cy="1274490"/>
          </a:xfrm>
          <a:prstGeom prst="rect">
            <a:avLst/>
          </a:prstGeom>
          <a:solidFill>
            <a:srgbClr val="0B0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0"/>
          <p:cNvSpPr/>
          <p:nvPr/>
        </p:nvSpPr>
        <p:spPr>
          <a:xfrm>
            <a:off x="957263" y="2357438"/>
            <a:ext cx="3234482" cy="1274490"/>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0"/>
          <p:cNvSpPr/>
          <p:nvPr/>
        </p:nvSpPr>
        <p:spPr>
          <a:xfrm>
            <a:off x="1138238" y="2500313"/>
            <a:ext cx="2969566" cy="1026840"/>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Buried commit identities</a:t>
            </a:r>
            <a:endParaRPr b="0" i="0" sz="1800" u="none" cap="none" strike="noStrike">
              <a:solidFill>
                <a:schemeClr val="dk1"/>
              </a:solidFill>
              <a:latin typeface="Calibri"/>
              <a:ea typeface="Calibri"/>
              <a:cs typeface="Calibri"/>
              <a:sym typeface="Calibri"/>
            </a:endParaRPr>
          </a:p>
        </p:txBody>
      </p:sp>
      <p:sp>
        <p:nvSpPr>
          <p:cNvPr id="323" name="Google Shape;323;p10"/>
          <p:cNvSpPr/>
          <p:nvPr/>
        </p:nvSpPr>
        <p:spPr>
          <a:xfrm>
            <a:off x="4191744" y="2357438"/>
            <a:ext cx="13138993" cy="1274490"/>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0"/>
          <p:cNvSpPr/>
          <p:nvPr/>
        </p:nvSpPr>
        <p:spPr>
          <a:xfrm>
            <a:off x="4372719" y="2500313"/>
            <a:ext cx="13171213" cy="1026840"/>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A commit accidentally authored under a different name or email than the one on the CV, maybe an old identity, a shared machine, or a simple slip-up.</a:t>
            </a:r>
            <a:endParaRPr b="0" i="0" sz="1800" u="none" cap="none" strike="noStrike">
              <a:solidFill>
                <a:schemeClr val="dk1"/>
              </a:solidFill>
              <a:latin typeface="Calibri"/>
              <a:ea typeface="Calibri"/>
              <a:cs typeface="Calibri"/>
              <a:sym typeface="Calibri"/>
            </a:endParaRPr>
          </a:p>
        </p:txBody>
      </p:sp>
      <p:sp>
        <p:nvSpPr>
          <p:cNvPr id="325" name="Google Shape;325;p10"/>
          <p:cNvSpPr/>
          <p:nvPr/>
        </p:nvSpPr>
        <p:spPr>
          <a:xfrm>
            <a:off x="957263" y="3631927"/>
            <a:ext cx="16373475" cy="857176"/>
          </a:xfrm>
          <a:prstGeom prst="rect">
            <a:avLst/>
          </a:prstGeom>
          <a:solidFill>
            <a:srgbClr val="0D11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0"/>
          <p:cNvSpPr/>
          <p:nvPr/>
        </p:nvSpPr>
        <p:spPr>
          <a:xfrm>
            <a:off x="957263" y="3631927"/>
            <a:ext cx="3234482" cy="857176"/>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0"/>
          <p:cNvSpPr/>
          <p:nvPr/>
        </p:nvSpPr>
        <p:spPr>
          <a:xfrm>
            <a:off x="1138238" y="3774802"/>
            <a:ext cx="2969566" cy="609526"/>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Leaked config or paths</a:t>
            </a:r>
            <a:endParaRPr b="0" i="0" sz="1800" u="none" cap="none" strike="noStrike">
              <a:solidFill>
                <a:schemeClr val="dk1"/>
              </a:solidFill>
              <a:latin typeface="Calibri"/>
              <a:ea typeface="Calibri"/>
              <a:cs typeface="Calibri"/>
              <a:sym typeface="Calibri"/>
            </a:endParaRPr>
          </a:p>
        </p:txBody>
      </p:sp>
      <p:sp>
        <p:nvSpPr>
          <p:cNvPr id="328" name="Google Shape;328;p10"/>
          <p:cNvSpPr/>
          <p:nvPr/>
        </p:nvSpPr>
        <p:spPr>
          <a:xfrm>
            <a:off x="4191744" y="3631927"/>
            <a:ext cx="13138993" cy="857176"/>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0"/>
          <p:cNvSpPr/>
          <p:nvPr/>
        </p:nvSpPr>
        <p:spPr>
          <a:xfrm>
            <a:off x="4372719" y="3774802"/>
            <a:ext cx="13171213" cy="609526"/>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Scripts, configs, or backup paths can stamp a login, hostname, or file path that doesn't match the claimed identity.</a:t>
            </a:r>
            <a:endParaRPr b="0" i="0" sz="1800" u="none" cap="none" strike="noStrike">
              <a:solidFill>
                <a:schemeClr val="dk1"/>
              </a:solidFill>
              <a:latin typeface="Calibri"/>
              <a:ea typeface="Calibri"/>
              <a:cs typeface="Calibri"/>
              <a:sym typeface="Calibri"/>
            </a:endParaRPr>
          </a:p>
        </p:txBody>
      </p:sp>
      <p:sp>
        <p:nvSpPr>
          <p:cNvPr id="330" name="Google Shape;330;p10"/>
          <p:cNvSpPr/>
          <p:nvPr/>
        </p:nvSpPr>
        <p:spPr>
          <a:xfrm>
            <a:off x="957263" y="4489103"/>
            <a:ext cx="16373475" cy="1274490"/>
          </a:xfrm>
          <a:prstGeom prst="rect">
            <a:avLst/>
          </a:prstGeom>
          <a:solidFill>
            <a:srgbClr val="0B0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0"/>
          <p:cNvSpPr/>
          <p:nvPr/>
        </p:nvSpPr>
        <p:spPr>
          <a:xfrm>
            <a:off x="957263" y="4489103"/>
            <a:ext cx="3234482" cy="1274490"/>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0"/>
          <p:cNvSpPr/>
          <p:nvPr/>
        </p:nvSpPr>
        <p:spPr>
          <a:xfrm>
            <a:off x="1138238" y="4631978"/>
            <a:ext cx="2969566" cy="1026840"/>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Wrong-keyboard-layout typos</a:t>
            </a:r>
            <a:endParaRPr b="0" i="0" sz="1800" u="none" cap="none" strike="noStrike">
              <a:solidFill>
                <a:schemeClr val="dk1"/>
              </a:solidFill>
              <a:latin typeface="Calibri"/>
              <a:ea typeface="Calibri"/>
              <a:cs typeface="Calibri"/>
              <a:sym typeface="Calibri"/>
            </a:endParaRPr>
          </a:p>
        </p:txBody>
      </p:sp>
      <p:sp>
        <p:nvSpPr>
          <p:cNvPr id="333" name="Google Shape;333;p10"/>
          <p:cNvSpPr/>
          <p:nvPr/>
        </p:nvSpPr>
        <p:spPr>
          <a:xfrm>
            <a:off x="4191744" y="4489103"/>
            <a:ext cx="13138993" cy="1274490"/>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0"/>
          <p:cNvSpPr/>
          <p:nvPr/>
        </p:nvSpPr>
        <p:spPr>
          <a:xfrm>
            <a:off x="4372719" y="4631978"/>
            <a:ext cx="13171213" cy="1026840"/>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Commit messages typed on a non-US layout (e.g. y/z swaps, Cyrillic keys hit as QWERTY) come out garbled, but remapping the keys reveals the real text.</a:t>
            </a:r>
            <a:endParaRPr b="0" i="0" sz="1800" u="none" cap="none" strike="noStrike">
              <a:solidFill>
                <a:schemeClr val="dk1"/>
              </a:solidFill>
              <a:latin typeface="Calibri"/>
              <a:ea typeface="Calibri"/>
              <a:cs typeface="Calibri"/>
              <a:sym typeface="Calibri"/>
            </a:endParaRPr>
          </a:p>
        </p:txBody>
      </p:sp>
      <p:sp>
        <p:nvSpPr>
          <p:cNvPr id="335" name="Google Shape;335;p10"/>
          <p:cNvSpPr/>
          <p:nvPr/>
        </p:nvSpPr>
        <p:spPr>
          <a:xfrm>
            <a:off x="957263" y="5763592"/>
            <a:ext cx="16373475" cy="857176"/>
          </a:xfrm>
          <a:prstGeom prst="rect">
            <a:avLst/>
          </a:prstGeom>
          <a:solidFill>
            <a:srgbClr val="0D11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0"/>
          <p:cNvSpPr/>
          <p:nvPr/>
        </p:nvSpPr>
        <p:spPr>
          <a:xfrm>
            <a:off x="957263" y="5763592"/>
            <a:ext cx="3234482" cy="857176"/>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10"/>
          <p:cNvSpPr/>
          <p:nvPr/>
        </p:nvSpPr>
        <p:spPr>
          <a:xfrm>
            <a:off x="1138238" y="5906467"/>
            <a:ext cx="2969566" cy="609526"/>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Timezone mismatches</a:t>
            </a:r>
            <a:endParaRPr b="0" i="0" sz="1800" u="none" cap="none" strike="noStrike">
              <a:solidFill>
                <a:schemeClr val="dk1"/>
              </a:solidFill>
              <a:latin typeface="Calibri"/>
              <a:ea typeface="Calibri"/>
              <a:cs typeface="Calibri"/>
              <a:sym typeface="Calibri"/>
            </a:endParaRPr>
          </a:p>
        </p:txBody>
      </p:sp>
      <p:sp>
        <p:nvSpPr>
          <p:cNvPr id="338" name="Google Shape;338;p10"/>
          <p:cNvSpPr/>
          <p:nvPr/>
        </p:nvSpPr>
        <p:spPr>
          <a:xfrm>
            <a:off x="4191744" y="5763592"/>
            <a:ext cx="13138993" cy="857176"/>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0"/>
          <p:cNvSpPr/>
          <p:nvPr/>
        </p:nvSpPr>
        <p:spPr>
          <a:xfrm>
            <a:off x="4372719" y="5906467"/>
            <a:ext cx="13171213" cy="609526"/>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Commit timestamps consistently offset from the timezone the candidate claims to work in.</a:t>
            </a:r>
            <a:endParaRPr b="0" i="0" sz="1800" u="none" cap="none" strike="noStrike">
              <a:solidFill>
                <a:schemeClr val="dk1"/>
              </a:solidFill>
              <a:latin typeface="Calibri"/>
              <a:ea typeface="Calibri"/>
              <a:cs typeface="Calibri"/>
              <a:sym typeface="Calibri"/>
            </a:endParaRPr>
          </a:p>
        </p:txBody>
      </p:sp>
      <p:sp>
        <p:nvSpPr>
          <p:cNvPr id="340" name="Google Shape;340;p10"/>
          <p:cNvSpPr/>
          <p:nvPr/>
        </p:nvSpPr>
        <p:spPr>
          <a:xfrm>
            <a:off x="957263" y="6620768"/>
            <a:ext cx="16373475" cy="857176"/>
          </a:xfrm>
          <a:prstGeom prst="rect">
            <a:avLst/>
          </a:prstGeom>
          <a:solidFill>
            <a:srgbClr val="0B0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0"/>
          <p:cNvSpPr/>
          <p:nvPr/>
        </p:nvSpPr>
        <p:spPr>
          <a:xfrm>
            <a:off x="957263" y="6620768"/>
            <a:ext cx="3234482" cy="857176"/>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0"/>
          <p:cNvSpPr/>
          <p:nvPr/>
        </p:nvSpPr>
        <p:spPr>
          <a:xfrm>
            <a:off x="1138238" y="6763643"/>
            <a:ext cx="2969566" cy="609526"/>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Deleted files/commits</a:t>
            </a:r>
            <a:endParaRPr b="0" i="0" sz="1800" u="none" cap="none" strike="noStrike">
              <a:solidFill>
                <a:schemeClr val="dk1"/>
              </a:solidFill>
              <a:latin typeface="Calibri"/>
              <a:ea typeface="Calibri"/>
              <a:cs typeface="Calibri"/>
              <a:sym typeface="Calibri"/>
            </a:endParaRPr>
          </a:p>
        </p:txBody>
      </p:sp>
      <p:sp>
        <p:nvSpPr>
          <p:cNvPr id="343" name="Google Shape;343;p10"/>
          <p:cNvSpPr/>
          <p:nvPr/>
        </p:nvSpPr>
        <p:spPr>
          <a:xfrm>
            <a:off x="4191744" y="6620768"/>
            <a:ext cx="13138993" cy="857176"/>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0"/>
          <p:cNvSpPr/>
          <p:nvPr/>
        </p:nvSpPr>
        <p:spPr>
          <a:xfrm>
            <a:off x="4372719" y="6763643"/>
            <a:ext cx="13171213" cy="609526"/>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A file added and then quietly removed a few commits later is still fully recoverable from history.</a:t>
            </a:r>
            <a:endParaRPr b="0" i="0" sz="1800" u="none" cap="none" strike="noStrike">
              <a:solidFill>
                <a:schemeClr val="dk1"/>
              </a:solidFill>
              <a:latin typeface="Calibri"/>
              <a:ea typeface="Calibri"/>
              <a:cs typeface="Calibri"/>
              <a:sym typeface="Calibri"/>
            </a:endParaRPr>
          </a:p>
        </p:txBody>
      </p:sp>
      <p:sp>
        <p:nvSpPr>
          <p:cNvPr id="345" name="Google Shape;345;p10"/>
          <p:cNvSpPr/>
          <p:nvPr/>
        </p:nvSpPr>
        <p:spPr>
          <a:xfrm>
            <a:off x="957263" y="7477944"/>
            <a:ext cx="16373475" cy="857473"/>
          </a:xfrm>
          <a:prstGeom prst="rect">
            <a:avLst/>
          </a:prstGeom>
          <a:solidFill>
            <a:srgbClr val="0D11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0"/>
          <p:cNvSpPr/>
          <p:nvPr/>
        </p:nvSpPr>
        <p:spPr>
          <a:xfrm>
            <a:off x="957263" y="7477944"/>
            <a:ext cx="3234482" cy="85747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0"/>
          <p:cNvSpPr/>
          <p:nvPr/>
        </p:nvSpPr>
        <p:spPr>
          <a:xfrm>
            <a:off x="1138238" y="7620819"/>
            <a:ext cx="2969566" cy="60982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Secret-scanning tools</a:t>
            </a:r>
            <a:endParaRPr b="0" i="0" sz="1800" u="none" cap="none" strike="noStrike">
              <a:solidFill>
                <a:schemeClr val="dk1"/>
              </a:solidFill>
              <a:latin typeface="Calibri"/>
              <a:ea typeface="Calibri"/>
              <a:cs typeface="Calibri"/>
              <a:sym typeface="Calibri"/>
            </a:endParaRPr>
          </a:p>
        </p:txBody>
      </p:sp>
      <p:sp>
        <p:nvSpPr>
          <p:cNvPr id="348" name="Google Shape;348;p10"/>
          <p:cNvSpPr/>
          <p:nvPr/>
        </p:nvSpPr>
        <p:spPr>
          <a:xfrm>
            <a:off x="4191744" y="7477944"/>
            <a:ext cx="13138993" cy="85747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0"/>
          <p:cNvSpPr/>
          <p:nvPr/>
        </p:nvSpPr>
        <p:spPr>
          <a:xfrm>
            <a:off x="4372719" y="7620819"/>
            <a:ext cx="13171213" cy="60982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Run gitleaks or trufflehog across the full history to catch hardcoded keys, tokens, or credentials committed and later removed.</a:t>
            </a:r>
            <a:endParaRPr b="0" i="0" sz="1800" u="none" cap="none" strike="noStrike">
              <a:solidFill>
                <a:schemeClr val="dk1"/>
              </a:solidFill>
              <a:latin typeface="Calibri"/>
              <a:ea typeface="Calibri"/>
              <a:cs typeface="Calibri"/>
              <a:sym typeface="Calibri"/>
            </a:endParaRPr>
          </a:p>
        </p:txBody>
      </p:sp>
      <p:sp>
        <p:nvSpPr>
          <p:cNvPr id="350" name="Google Shape;350;p10"/>
          <p:cNvSpPr/>
          <p:nvPr/>
        </p:nvSpPr>
        <p:spPr>
          <a:xfrm>
            <a:off x="952500" y="8568779"/>
            <a:ext cx="16383000" cy="1146721"/>
          </a:xfrm>
          <a:prstGeom prst="roundRect">
            <a:avLst>
              <a:gd fmla="val 8306" name="adj"/>
            </a:avLst>
          </a:prstGeom>
          <a:solidFill>
            <a:srgbClr val="36CDFF">
              <a:alpha val="7843"/>
            </a:srgbClr>
          </a:solidFill>
          <a:ln cap="flat" cmpd="sng" w="9525">
            <a:solidFill>
              <a:srgbClr val="36CDFF">
                <a:alpha val="3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0"/>
          <p:cNvSpPr/>
          <p:nvPr/>
        </p:nvSpPr>
        <p:spPr>
          <a:xfrm>
            <a:off x="1209675" y="8840242"/>
            <a:ext cx="933376" cy="290513"/>
          </a:xfrm>
          <a:prstGeom prst="rect">
            <a:avLst/>
          </a:prstGeom>
          <a:noFill/>
          <a:ln>
            <a:noFill/>
          </a:ln>
        </p:spPr>
        <p:txBody>
          <a:bodyPr anchorCtr="0" anchor="t" bIns="25400" lIns="25400" spcFirstLastPara="1" rIns="25400" wrap="square" tIns="25400">
            <a:normAutofit/>
          </a:bodyPr>
          <a:lstStyle/>
          <a:p>
            <a:pPr indent="0" lvl="0" marL="0" marR="0" rtl="0" algn="l">
              <a:lnSpc>
                <a:spcPct val="122182"/>
              </a:lnSpc>
              <a:spcBef>
                <a:spcPts val="0"/>
              </a:spcBef>
              <a:spcAft>
                <a:spcPts val="0"/>
              </a:spcAft>
              <a:buClr>
                <a:srgbClr val="36CDFF"/>
              </a:buClr>
              <a:buSzPts val="1800"/>
              <a:buFont typeface="Arial"/>
              <a:buNone/>
            </a:pPr>
            <a:r>
              <a:rPr b="1" i="0" lang="en-US" sz="1800" u="none" cap="none" strike="noStrike">
                <a:solidFill>
                  <a:srgbClr val="36CDFF"/>
                </a:solidFill>
                <a:latin typeface="Arial"/>
                <a:ea typeface="Arial"/>
                <a:cs typeface="Arial"/>
                <a:sym typeface="Arial"/>
              </a:rPr>
              <a:t>GOAL:</a:t>
            </a:r>
            <a:endParaRPr b="0" i="0" sz="1800" u="none" cap="none" strike="noStrike">
              <a:solidFill>
                <a:schemeClr val="dk1"/>
              </a:solidFill>
              <a:latin typeface="Calibri"/>
              <a:ea typeface="Calibri"/>
              <a:cs typeface="Calibri"/>
              <a:sym typeface="Calibri"/>
            </a:endParaRPr>
          </a:p>
        </p:txBody>
      </p:sp>
      <p:sp>
        <p:nvSpPr>
          <p:cNvPr id="352" name="Google Shape;352;p10"/>
          <p:cNvSpPr/>
          <p:nvPr/>
        </p:nvSpPr>
        <p:spPr>
          <a:xfrm>
            <a:off x="2143051" y="8802150"/>
            <a:ext cx="15121800" cy="711600"/>
          </a:xfrm>
          <a:prstGeom prst="rect">
            <a:avLst/>
          </a:prstGeom>
          <a:noFill/>
          <a:ln>
            <a:noFill/>
          </a:ln>
        </p:spPr>
        <p:txBody>
          <a:bodyPr anchorCtr="0" anchor="t" bIns="25400" lIns="25400" spcFirstLastPara="1" rIns="25400" wrap="square" tIns="25400">
            <a:normAutofit/>
          </a:bodyPr>
          <a:lstStyle/>
          <a:p>
            <a:pPr indent="0" lvl="0" marL="0" marR="0" rtl="0" algn="l">
              <a:lnSpc>
                <a:spcPct val="120615"/>
              </a:lnSpc>
              <a:spcBef>
                <a:spcPts val="0"/>
              </a:spcBef>
              <a:spcAft>
                <a:spcPts val="0"/>
              </a:spcAft>
              <a:buClr>
                <a:srgbClr val="C8C8C8"/>
              </a:buClr>
              <a:buSzPts val="2100"/>
              <a:buFont typeface="Arial"/>
              <a:buNone/>
            </a:pPr>
            <a:r>
              <a:rPr b="0" i="0" lang="en-US" sz="2100" u="none" cap="none" strike="noStrike">
                <a:solidFill>
                  <a:srgbClr val="C8C8C8"/>
                </a:solidFill>
                <a:latin typeface="Arial"/>
                <a:ea typeface="Arial"/>
                <a:cs typeface="Arial"/>
                <a:sym typeface="Arial"/>
              </a:rPr>
              <a:t>A GitHub account</a:t>
            </a:r>
            <a:r>
              <a:rPr lang="en-US" sz="2100">
                <a:solidFill>
                  <a:srgbClr val="C8C8C8"/>
                </a:solidFill>
              </a:rPr>
              <a:t> </a:t>
            </a:r>
            <a:r>
              <a:rPr b="0" i="0" lang="en-US" sz="2100" u="none" cap="none" strike="noStrike">
                <a:solidFill>
                  <a:srgbClr val="C8C8C8"/>
                </a:solidFill>
                <a:latin typeface="Arial"/>
                <a:ea typeface="Arial"/>
                <a:cs typeface="Arial"/>
                <a:sym typeface="Arial"/>
              </a:rPr>
              <a:t>on a resume can leak more than code. Commit history often tells a different story than the current file tree.</a:t>
            </a:r>
            <a:endParaRPr b="0" i="0" sz="2100" u="none" cap="none" strike="noStrike">
              <a:solidFill>
                <a:schemeClr val="dk1"/>
              </a:solidFill>
              <a:latin typeface="Calibri"/>
              <a:ea typeface="Calibri"/>
              <a:cs typeface="Calibri"/>
              <a:sym typeface="Calibri"/>
            </a:endParaRPr>
          </a:p>
        </p:txBody>
      </p:sp>
      <p:pic>
        <p:nvPicPr>
          <p:cNvPr descr="preencoded.png" id="353" name="Google Shape;353;p10"/>
          <p:cNvPicPr preferRelativeResize="0"/>
          <p:nvPr/>
        </p:nvPicPr>
        <p:blipFill rotWithShape="1">
          <a:blip r:embed="rId3">
            <a:alphaModFix/>
          </a:blip>
          <a:srcRect b="0" l="0" r="0" t="0"/>
          <a:stretch/>
        </p:blipFill>
        <p:spPr>
          <a:xfrm>
            <a:off x="16621869" y="9703594"/>
            <a:ext cx="342900" cy="297656"/>
          </a:xfrm>
          <a:prstGeom prst="rect">
            <a:avLst/>
          </a:prstGeom>
          <a:noFill/>
          <a:ln>
            <a:noFill/>
          </a:ln>
        </p:spPr>
      </p:pic>
      <p:sp>
        <p:nvSpPr>
          <p:cNvPr id="354" name="Google Shape;354;p10"/>
          <p:cNvSpPr/>
          <p:nvPr/>
        </p:nvSpPr>
        <p:spPr>
          <a:xfrm>
            <a:off x="17060019" y="9709547"/>
            <a:ext cx="35168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10</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59" name="Shape 359"/>
        <p:cNvGrpSpPr/>
        <p:nvPr/>
      </p:nvGrpSpPr>
      <p:grpSpPr>
        <a:xfrm>
          <a:off x="0" y="0"/>
          <a:ext cx="0" cy="0"/>
          <a:chOff x="0" y="0"/>
          <a:chExt cx="0" cy="0"/>
        </a:xfrm>
      </p:grpSpPr>
      <p:sp>
        <p:nvSpPr>
          <p:cNvPr id="360" name="Google Shape;360;p11"/>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1"/>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4800"/>
              <a:buFont typeface="Arial"/>
              <a:buNone/>
            </a:pPr>
            <a:r>
              <a:rPr b="1" i="0" lang="en-US" sz="4800" u="none" cap="none" strike="noStrike">
                <a:solidFill>
                  <a:srgbClr val="36CDFF"/>
                </a:solidFill>
                <a:latin typeface="Arial"/>
                <a:ea typeface="Arial"/>
                <a:cs typeface="Arial"/>
                <a:sym typeface="Arial"/>
              </a:rPr>
              <a:t>Metadata </a:t>
            </a:r>
            <a:r>
              <a:rPr b="1" i="0" lang="en-US" sz="4800" u="none" cap="none" strike="noStrike">
                <a:solidFill>
                  <a:srgbClr val="FFFFFF"/>
                </a:solidFill>
                <a:latin typeface="Arial"/>
                <a:ea typeface="Arial"/>
                <a:cs typeface="Arial"/>
                <a:sym typeface="Arial"/>
              </a:rPr>
              <a:t>&amp; hidden content</a:t>
            </a:r>
            <a:endParaRPr b="0" i="0" sz="4800" u="none" cap="none" strike="noStrike">
              <a:solidFill>
                <a:schemeClr val="dk1"/>
              </a:solidFill>
              <a:latin typeface="Calibri"/>
              <a:ea typeface="Calibri"/>
              <a:cs typeface="Calibri"/>
              <a:sym typeface="Calibri"/>
            </a:endParaRPr>
          </a:p>
        </p:txBody>
      </p:sp>
      <p:sp>
        <p:nvSpPr>
          <p:cNvPr id="362" name="Google Shape;362;p11"/>
          <p:cNvSpPr/>
          <p:nvPr/>
        </p:nvSpPr>
        <p:spPr>
          <a:xfrm>
            <a:off x="952500" y="1462088"/>
            <a:ext cx="9972779"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1" i="0" lang="en-US" sz="1800" u="none" cap="none" strike="noStrike">
                <a:solidFill>
                  <a:srgbClr val="FD7EF5"/>
                </a:solidFill>
                <a:latin typeface="Arial"/>
                <a:ea typeface="Arial"/>
                <a:cs typeface="Arial"/>
                <a:sym typeface="Arial"/>
              </a:rPr>
              <a:t>WHAT TO HUNT FOR</a:t>
            </a:r>
            <a:endParaRPr b="0" i="0" sz="1800" u="none" cap="none" strike="noStrike">
              <a:solidFill>
                <a:schemeClr val="dk1"/>
              </a:solidFill>
              <a:latin typeface="Calibri"/>
              <a:ea typeface="Calibri"/>
              <a:cs typeface="Calibri"/>
              <a:sym typeface="Calibri"/>
            </a:endParaRPr>
          </a:p>
        </p:txBody>
      </p:sp>
      <p:sp>
        <p:nvSpPr>
          <p:cNvPr id="363" name="Google Shape;363;p11"/>
          <p:cNvSpPr/>
          <p:nvPr/>
        </p:nvSpPr>
        <p:spPr>
          <a:xfrm>
            <a:off x="952500" y="1850231"/>
            <a:ext cx="9066163" cy="663416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1"/>
          <p:cNvSpPr/>
          <p:nvPr/>
        </p:nvSpPr>
        <p:spPr>
          <a:xfrm>
            <a:off x="957263" y="1854994"/>
            <a:ext cx="9056638" cy="514350"/>
          </a:xfrm>
          <a:prstGeom prst="rect">
            <a:avLst/>
          </a:prstGeom>
          <a:solidFill>
            <a:srgbClr val="151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1"/>
          <p:cNvSpPr/>
          <p:nvPr/>
        </p:nvSpPr>
        <p:spPr>
          <a:xfrm>
            <a:off x="957263" y="1854994"/>
            <a:ext cx="2659856" cy="514350"/>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1"/>
          <p:cNvSpPr/>
          <p:nvPr/>
        </p:nvSpPr>
        <p:spPr>
          <a:xfrm>
            <a:off x="1138238" y="1997869"/>
            <a:ext cx="2377702" cy="266700"/>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36CDFF"/>
              </a:buClr>
              <a:buSzPts val="1650"/>
              <a:buFont typeface="Arial"/>
              <a:buNone/>
            </a:pPr>
            <a:r>
              <a:rPr b="1" i="0" lang="en-US" sz="1650" u="none" cap="none" strike="noStrike">
                <a:solidFill>
                  <a:srgbClr val="36CDFF"/>
                </a:solidFill>
                <a:latin typeface="Arial"/>
                <a:ea typeface="Arial"/>
                <a:cs typeface="Arial"/>
                <a:sym typeface="Arial"/>
              </a:rPr>
              <a:t>SIGNAL</a:t>
            </a:r>
            <a:endParaRPr b="0" i="0" sz="1650" u="none" cap="none" strike="noStrike">
              <a:solidFill>
                <a:schemeClr val="dk1"/>
              </a:solidFill>
              <a:latin typeface="Calibri"/>
              <a:ea typeface="Calibri"/>
              <a:cs typeface="Calibri"/>
              <a:sym typeface="Calibri"/>
            </a:endParaRPr>
          </a:p>
        </p:txBody>
      </p:sp>
      <p:sp>
        <p:nvSpPr>
          <p:cNvPr id="367" name="Google Shape;367;p11"/>
          <p:cNvSpPr/>
          <p:nvPr/>
        </p:nvSpPr>
        <p:spPr>
          <a:xfrm>
            <a:off x="3617119" y="1854994"/>
            <a:ext cx="6396782" cy="514350"/>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1"/>
          <p:cNvSpPr/>
          <p:nvPr/>
        </p:nvSpPr>
        <p:spPr>
          <a:xfrm>
            <a:off x="3798094" y="1997869"/>
            <a:ext cx="6226735" cy="266700"/>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36CDFF"/>
              </a:buClr>
              <a:buSzPts val="1650"/>
              <a:buFont typeface="Arial"/>
              <a:buNone/>
            </a:pPr>
            <a:r>
              <a:rPr b="1" i="0" lang="en-US" sz="1650" u="none" cap="none" strike="noStrike">
                <a:solidFill>
                  <a:srgbClr val="36CDFF"/>
                </a:solidFill>
                <a:latin typeface="Arial"/>
                <a:ea typeface="Arial"/>
                <a:cs typeface="Arial"/>
                <a:sym typeface="Arial"/>
              </a:rPr>
              <a:t>WHAT IT REVEALS</a:t>
            </a:r>
            <a:endParaRPr b="0" i="0" sz="1650" u="none" cap="none" strike="noStrike">
              <a:solidFill>
                <a:schemeClr val="dk1"/>
              </a:solidFill>
              <a:latin typeface="Calibri"/>
              <a:ea typeface="Calibri"/>
              <a:cs typeface="Calibri"/>
              <a:sym typeface="Calibri"/>
            </a:endParaRPr>
          </a:p>
        </p:txBody>
      </p:sp>
      <p:sp>
        <p:nvSpPr>
          <p:cNvPr id="369" name="Google Shape;369;p11"/>
          <p:cNvSpPr/>
          <p:nvPr/>
        </p:nvSpPr>
        <p:spPr>
          <a:xfrm>
            <a:off x="957263" y="2369344"/>
            <a:ext cx="9056638" cy="1062038"/>
          </a:xfrm>
          <a:prstGeom prst="rect">
            <a:avLst/>
          </a:prstGeom>
          <a:solidFill>
            <a:srgbClr val="0B0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1"/>
          <p:cNvSpPr/>
          <p:nvPr/>
        </p:nvSpPr>
        <p:spPr>
          <a:xfrm>
            <a:off x="957263" y="2369344"/>
            <a:ext cx="2659856" cy="1062038"/>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1"/>
          <p:cNvSpPr/>
          <p:nvPr/>
        </p:nvSpPr>
        <p:spPr>
          <a:xfrm>
            <a:off x="1138238" y="2512219"/>
            <a:ext cx="2377702" cy="814387"/>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Author metadata mismatch</a:t>
            </a:r>
            <a:endParaRPr b="0" i="0" sz="1800" u="none" cap="none" strike="noStrike">
              <a:solidFill>
                <a:schemeClr val="dk1"/>
              </a:solidFill>
              <a:latin typeface="Calibri"/>
              <a:ea typeface="Calibri"/>
              <a:cs typeface="Calibri"/>
              <a:sym typeface="Calibri"/>
            </a:endParaRPr>
          </a:p>
        </p:txBody>
      </p:sp>
      <p:sp>
        <p:nvSpPr>
          <p:cNvPr id="372" name="Google Shape;372;p11"/>
          <p:cNvSpPr/>
          <p:nvPr/>
        </p:nvSpPr>
        <p:spPr>
          <a:xfrm>
            <a:off x="3617119" y="2369344"/>
            <a:ext cx="6396782" cy="1062038"/>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1"/>
          <p:cNvSpPr/>
          <p:nvPr/>
        </p:nvSpPr>
        <p:spPr>
          <a:xfrm>
            <a:off x="3798094" y="2512219"/>
            <a:ext cx="6226735" cy="814387"/>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Document properties (Creator, Last saved by) show a different name - sometimes in a different script - than the one on the document.</a:t>
            </a:r>
            <a:endParaRPr b="0" i="0" sz="1800" u="none" cap="none" strike="noStrike">
              <a:solidFill>
                <a:schemeClr val="dk1"/>
              </a:solidFill>
              <a:latin typeface="Calibri"/>
              <a:ea typeface="Calibri"/>
              <a:cs typeface="Calibri"/>
              <a:sym typeface="Calibri"/>
            </a:endParaRPr>
          </a:p>
        </p:txBody>
      </p:sp>
      <p:sp>
        <p:nvSpPr>
          <p:cNvPr id="374" name="Google Shape;374;p11"/>
          <p:cNvSpPr/>
          <p:nvPr/>
        </p:nvSpPr>
        <p:spPr>
          <a:xfrm>
            <a:off x="957263" y="3431381"/>
            <a:ext cx="9056638" cy="1062038"/>
          </a:xfrm>
          <a:prstGeom prst="rect">
            <a:avLst/>
          </a:prstGeom>
          <a:solidFill>
            <a:srgbClr val="0D11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1"/>
          <p:cNvSpPr/>
          <p:nvPr/>
        </p:nvSpPr>
        <p:spPr>
          <a:xfrm>
            <a:off x="957263" y="3431381"/>
            <a:ext cx="2659856" cy="1062038"/>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1"/>
          <p:cNvSpPr/>
          <p:nvPr/>
        </p:nvSpPr>
        <p:spPr>
          <a:xfrm>
            <a:off x="1138238" y="3574256"/>
            <a:ext cx="2377702" cy="814387"/>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Leftover address &amp; employer fields</a:t>
            </a:r>
            <a:endParaRPr b="0" i="0" sz="1800" u="none" cap="none" strike="noStrike">
              <a:solidFill>
                <a:schemeClr val="dk1"/>
              </a:solidFill>
              <a:latin typeface="Calibri"/>
              <a:ea typeface="Calibri"/>
              <a:cs typeface="Calibri"/>
              <a:sym typeface="Calibri"/>
            </a:endParaRPr>
          </a:p>
        </p:txBody>
      </p:sp>
      <p:sp>
        <p:nvSpPr>
          <p:cNvPr id="377" name="Google Shape;377;p11"/>
          <p:cNvSpPr/>
          <p:nvPr/>
        </p:nvSpPr>
        <p:spPr>
          <a:xfrm>
            <a:off x="3617119" y="3431381"/>
            <a:ext cx="6396782" cy="1062038"/>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1"/>
          <p:cNvSpPr/>
          <p:nvPr/>
        </p:nvSpPr>
        <p:spPr>
          <a:xfrm>
            <a:off x="3798094" y="3574256"/>
            <a:ext cx="6226735" cy="814387"/>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Custom document properties can carry a real address, employer, or employee ID from a template the operator never scrubbed.</a:t>
            </a:r>
            <a:endParaRPr b="0" i="0" sz="1800" u="none" cap="none" strike="noStrike">
              <a:solidFill>
                <a:schemeClr val="dk1"/>
              </a:solidFill>
              <a:latin typeface="Calibri"/>
              <a:ea typeface="Calibri"/>
              <a:cs typeface="Calibri"/>
              <a:sym typeface="Calibri"/>
            </a:endParaRPr>
          </a:p>
        </p:txBody>
      </p:sp>
      <p:sp>
        <p:nvSpPr>
          <p:cNvPr id="379" name="Google Shape;379;p11"/>
          <p:cNvSpPr/>
          <p:nvPr/>
        </p:nvSpPr>
        <p:spPr>
          <a:xfrm>
            <a:off x="957263" y="4493419"/>
            <a:ext cx="9056638" cy="1062038"/>
          </a:xfrm>
          <a:prstGeom prst="rect">
            <a:avLst/>
          </a:prstGeom>
          <a:solidFill>
            <a:srgbClr val="0B0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11"/>
          <p:cNvSpPr/>
          <p:nvPr/>
        </p:nvSpPr>
        <p:spPr>
          <a:xfrm>
            <a:off x="957263" y="4493419"/>
            <a:ext cx="2659856" cy="1062038"/>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1"/>
          <p:cNvSpPr/>
          <p:nvPr/>
        </p:nvSpPr>
        <p:spPr>
          <a:xfrm>
            <a:off x="1138238" y="4636294"/>
            <a:ext cx="2377702" cy="814387"/>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File path &amp; embedded comments</a:t>
            </a:r>
            <a:endParaRPr b="0" i="0" sz="1800" u="none" cap="none" strike="noStrike">
              <a:solidFill>
                <a:schemeClr val="dk1"/>
              </a:solidFill>
              <a:latin typeface="Calibri"/>
              <a:ea typeface="Calibri"/>
              <a:cs typeface="Calibri"/>
              <a:sym typeface="Calibri"/>
            </a:endParaRPr>
          </a:p>
        </p:txBody>
      </p:sp>
      <p:sp>
        <p:nvSpPr>
          <p:cNvPr id="382" name="Google Shape;382;p11"/>
          <p:cNvSpPr/>
          <p:nvPr/>
        </p:nvSpPr>
        <p:spPr>
          <a:xfrm>
            <a:off x="3617119" y="4493419"/>
            <a:ext cx="6396782" cy="1062038"/>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1"/>
          <p:cNvSpPr/>
          <p:nvPr/>
        </p:nvSpPr>
        <p:spPr>
          <a:xfrm>
            <a:off x="3798094" y="4636294"/>
            <a:ext cx="6226735" cy="814387"/>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The original file path or a leftover Word comment can reveal a username or working folder tied to the real operator.</a:t>
            </a:r>
            <a:endParaRPr b="0" i="0" sz="1800" u="none" cap="none" strike="noStrike">
              <a:solidFill>
                <a:schemeClr val="dk1"/>
              </a:solidFill>
              <a:latin typeface="Calibri"/>
              <a:ea typeface="Calibri"/>
              <a:cs typeface="Calibri"/>
              <a:sym typeface="Calibri"/>
            </a:endParaRPr>
          </a:p>
        </p:txBody>
      </p:sp>
      <p:sp>
        <p:nvSpPr>
          <p:cNvPr id="384" name="Google Shape;384;p11"/>
          <p:cNvSpPr/>
          <p:nvPr/>
        </p:nvSpPr>
        <p:spPr>
          <a:xfrm>
            <a:off x="957263" y="5555456"/>
            <a:ext cx="9056638" cy="1062038"/>
          </a:xfrm>
          <a:prstGeom prst="rect">
            <a:avLst/>
          </a:prstGeom>
          <a:solidFill>
            <a:srgbClr val="0D11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1"/>
          <p:cNvSpPr/>
          <p:nvPr/>
        </p:nvSpPr>
        <p:spPr>
          <a:xfrm>
            <a:off x="957263" y="5555456"/>
            <a:ext cx="2659856" cy="1062038"/>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1"/>
          <p:cNvSpPr/>
          <p:nvPr/>
        </p:nvSpPr>
        <p:spPr>
          <a:xfrm>
            <a:off x="1138238" y="5698331"/>
            <a:ext cx="2377702" cy="814387"/>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Invisible prompt-injection text</a:t>
            </a:r>
            <a:endParaRPr b="0" i="0" sz="1800" u="none" cap="none" strike="noStrike">
              <a:solidFill>
                <a:schemeClr val="dk1"/>
              </a:solidFill>
              <a:latin typeface="Calibri"/>
              <a:ea typeface="Calibri"/>
              <a:cs typeface="Calibri"/>
              <a:sym typeface="Calibri"/>
            </a:endParaRPr>
          </a:p>
        </p:txBody>
      </p:sp>
      <p:sp>
        <p:nvSpPr>
          <p:cNvPr id="387" name="Google Shape;387;p11"/>
          <p:cNvSpPr/>
          <p:nvPr/>
        </p:nvSpPr>
        <p:spPr>
          <a:xfrm>
            <a:off x="3617119" y="5555456"/>
            <a:ext cx="6396782" cy="1062038"/>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1"/>
          <p:cNvSpPr/>
          <p:nvPr/>
        </p:nvSpPr>
        <p:spPr>
          <a:xfrm>
            <a:off x="3798094" y="5698331"/>
            <a:ext cx="6226735" cy="814387"/>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Hidden or white-on-white text can instruct an LLM-based applicant tracking system to advance the candidate automatically.</a:t>
            </a:r>
            <a:endParaRPr b="0" i="0" sz="1800" u="none" cap="none" strike="noStrike">
              <a:solidFill>
                <a:schemeClr val="dk1"/>
              </a:solidFill>
              <a:latin typeface="Calibri"/>
              <a:ea typeface="Calibri"/>
              <a:cs typeface="Calibri"/>
              <a:sym typeface="Calibri"/>
            </a:endParaRPr>
          </a:p>
        </p:txBody>
      </p:sp>
      <p:sp>
        <p:nvSpPr>
          <p:cNvPr id="389" name="Google Shape;389;p11"/>
          <p:cNvSpPr/>
          <p:nvPr/>
        </p:nvSpPr>
        <p:spPr>
          <a:xfrm>
            <a:off x="957263" y="6617494"/>
            <a:ext cx="9056638" cy="800100"/>
          </a:xfrm>
          <a:prstGeom prst="rect">
            <a:avLst/>
          </a:prstGeom>
          <a:solidFill>
            <a:srgbClr val="0B0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1"/>
          <p:cNvSpPr/>
          <p:nvPr/>
        </p:nvSpPr>
        <p:spPr>
          <a:xfrm>
            <a:off x="957263" y="6617494"/>
            <a:ext cx="2659856" cy="800100"/>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1"/>
          <p:cNvSpPr/>
          <p:nvPr/>
        </p:nvSpPr>
        <p:spPr>
          <a:xfrm>
            <a:off x="1138238" y="6760369"/>
            <a:ext cx="2377702" cy="552450"/>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Address resolves to virtual office</a:t>
            </a:r>
            <a:endParaRPr b="0" i="0" sz="1800" u="none" cap="none" strike="noStrike">
              <a:solidFill>
                <a:schemeClr val="dk1"/>
              </a:solidFill>
              <a:latin typeface="Calibri"/>
              <a:ea typeface="Calibri"/>
              <a:cs typeface="Calibri"/>
              <a:sym typeface="Calibri"/>
            </a:endParaRPr>
          </a:p>
        </p:txBody>
      </p:sp>
      <p:sp>
        <p:nvSpPr>
          <p:cNvPr id="392" name="Google Shape;392;p11"/>
          <p:cNvSpPr/>
          <p:nvPr/>
        </p:nvSpPr>
        <p:spPr>
          <a:xfrm>
            <a:off x="3617119" y="6617494"/>
            <a:ext cx="6396782" cy="800100"/>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1"/>
          <p:cNvSpPr/>
          <p:nvPr/>
        </p:nvSpPr>
        <p:spPr>
          <a:xfrm>
            <a:off x="3798094" y="6760369"/>
            <a:ext cx="6226735" cy="552450"/>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The listed address matches a virtual office or registered-agent drop, not a residence.</a:t>
            </a:r>
            <a:endParaRPr b="0" i="0" sz="1800" u="none" cap="none" strike="noStrike">
              <a:solidFill>
                <a:schemeClr val="dk1"/>
              </a:solidFill>
              <a:latin typeface="Calibri"/>
              <a:ea typeface="Calibri"/>
              <a:cs typeface="Calibri"/>
              <a:sym typeface="Calibri"/>
            </a:endParaRPr>
          </a:p>
        </p:txBody>
      </p:sp>
      <p:sp>
        <p:nvSpPr>
          <p:cNvPr id="394" name="Google Shape;394;p11"/>
          <p:cNvSpPr/>
          <p:nvPr/>
        </p:nvSpPr>
        <p:spPr>
          <a:xfrm>
            <a:off x="957263" y="7417594"/>
            <a:ext cx="9056638" cy="1062038"/>
          </a:xfrm>
          <a:prstGeom prst="rect">
            <a:avLst/>
          </a:prstGeom>
          <a:solidFill>
            <a:srgbClr val="0D11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1"/>
          <p:cNvSpPr/>
          <p:nvPr/>
        </p:nvSpPr>
        <p:spPr>
          <a:xfrm>
            <a:off x="957263" y="7417594"/>
            <a:ext cx="2659856" cy="1062038"/>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1"/>
          <p:cNvSpPr/>
          <p:nvPr/>
        </p:nvSpPr>
        <p:spPr>
          <a:xfrm>
            <a:off x="1138238" y="7560469"/>
            <a:ext cx="2377702" cy="814387"/>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Geolocation &amp; AI-generation watermarks</a:t>
            </a:r>
            <a:endParaRPr b="0" i="0" sz="1800" u="none" cap="none" strike="noStrike">
              <a:solidFill>
                <a:schemeClr val="dk1"/>
              </a:solidFill>
              <a:latin typeface="Calibri"/>
              <a:ea typeface="Calibri"/>
              <a:cs typeface="Calibri"/>
              <a:sym typeface="Calibri"/>
            </a:endParaRPr>
          </a:p>
        </p:txBody>
      </p:sp>
      <p:sp>
        <p:nvSpPr>
          <p:cNvPr id="397" name="Google Shape;397;p11"/>
          <p:cNvSpPr/>
          <p:nvPr/>
        </p:nvSpPr>
        <p:spPr>
          <a:xfrm>
            <a:off x="3617119" y="7417594"/>
            <a:ext cx="6396782" cy="1062038"/>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1"/>
          <p:cNvSpPr/>
          <p:nvPr/>
        </p:nvSpPr>
        <p:spPr>
          <a:xfrm>
            <a:off x="3798094" y="7560469"/>
            <a:ext cx="6226735" cy="814387"/>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EXIF GPS coordinates can place a photo far from the claimed location; content-credential (C2PA) tags or generator signatures can flag an AI-produced image.</a:t>
            </a:r>
            <a:endParaRPr b="0" i="0" sz="1800" u="none" cap="none" strike="noStrike">
              <a:solidFill>
                <a:schemeClr val="dk1"/>
              </a:solidFill>
              <a:latin typeface="Calibri"/>
              <a:ea typeface="Calibri"/>
              <a:cs typeface="Calibri"/>
              <a:sym typeface="Calibri"/>
            </a:endParaRPr>
          </a:p>
        </p:txBody>
      </p:sp>
      <p:sp>
        <p:nvSpPr>
          <p:cNvPr id="399" name="Google Shape;399;p11"/>
          <p:cNvSpPr/>
          <p:nvPr/>
        </p:nvSpPr>
        <p:spPr>
          <a:xfrm>
            <a:off x="952500" y="8667750"/>
            <a:ext cx="9066163" cy="1047750"/>
          </a:xfrm>
          <a:prstGeom prst="roundRect">
            <a:avLst>
              <a:gd fmla="val 9091" name="adj"/>
            </a:avLst>
          </a:prstGeom>
          <a:solidFill>
            <a:srgbClr val="36CDFF">
              <a:alpha val="7843"/>
            </a:srgbClr>
          </a:solidFill>
          <a:ln cap="flat" cmpd="sng" w="9525">
            <a:solidFill>
              <a:srgbClr val="36CDFF">
                <a:alpha val="3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1"/>
          <p:cNvSpPr/>
          <p:nvPr/>
        </p:nvSpPr>
        <p:spPr>
          <a:xfrm>
            <a:off x="1190625" y="8882063"/>
            <a:ext cx="966713" cy="304800"/>
          </a:xfrm>
          <a:prstGeom prst="rect">
            <a:avLst/>
          </a:prstGeom>
          <a:noFill/>
          <a:ln>
            <a:noFill/>
          </a:ln>
        </p:spPr>
        <p:txBody>
          <a:bodyPr anchorCtr="0" anchor="t" bIns="25400" lIns="25400" spcFirstLastPara="1" rIns="25400" wrap="square" tIns="25400">
            <a:normAutofit/>
          </a:bodyPr>
          <a:lstStyle/>
          <a:p>
            <a:pPr indent="0" lvl="0" marL="0" marR="0" rtl="0" algn="l">
              <a:lnSpc>
                <a:spcPct val="120690"/>
              </a:lnSpc>
              <a:spcBef>
                <a:spcPts val="0"/>
              </a:spcBef>
              <a:spcAft>
                <a:spcPts val="0"/>
              </a:spcAft>
              <a:buClr>
                <a:srgbClr val="36CDFF"/>
              </a:buClr>
              <a:buSzPts val="1875"/>
              <a:buFont typeface="Arial"/>
              <a:buNone/>
            </a:pPr>
            <a:r>
              <a:rPr b="1" i="0" lang="en-US" sz="1875" u="none" cap="none" strike="noStrike">
                <a:solidFill>
                  <a:srgbClr val="36CDFF"/>
                </a:solidFill>
                <a:latin typeface="Arial"/>
                <a:ea typeface="Arial"/>
                <a:cs typeface="Arial"/>
                <a:sym typeface="Arial"/>
              </a:rPr>
              <a:t>GOAL:</a:t>
            </a:r>
            <a:endParaRPr b="0" i="0" sz="1875" u="none" cap="none" strike="noStrike">
              <a:solidFill>
                <a:schemeClr val="dk1"/>
              </a:solidFill>
              <a:latin typeface="Calibri"/>
              <a:ea typeface="Calibri"/>
              <a:cs typeface="Calibri"/>
              <a:sym typeface="Calibri"/>
            </a:endParaRPr>
          </a:p>
        </p:txBody>
      </p:sp>
      <p:sp>
        <p:nvSpPr>
          <p:cNvPr id="401" name="Google Shape;401;p11"/>
          <p:cNvSpPr/>
          <p:nvPr/>
        </p:nvSpPr>
        <p:spPr>
          <a:xfrm>
            <a:off x="2082275" y="8882075"/>
            <a:ext cx="7892400" cy="638100"/>
          </a:xfrm>
          <a:prstGeom prst="rect">
            <a:avLst/>
          </a:prstGeom>
          <a:noFill/>
          <a:ln>
            <a:noFill/>
          </a:ln>
        </p:spPr>
        <p:txBody>
          <a:bodyPr anchorCtr="0" anchor="t" bIns="25400" lIns="25400" spcFirstLastPara="1" rIns="25400" wrap="square" tIns="25400">
            <a:normAutofit/>
          </a:bodyPr>
          <a:lstStyle/>
          <a:p>
            <a:pPr indent="0" lvl="0" marL="0" marR="0" rtl="0" algn="l">
              <a:lnSpc>
                <a:spcPct val="120690"/>
              </a:lnSpc>
              <a:spcBef>
                <a:spcPts val="0"/>
              </a:spcBef>
              <a:spcAft>
                <a:spcPts val="0"/>
              </a:spcAft>
              <a:buClr>
                <a:srgbClr val="C8C8C8"/>
              </a:buClr>
              <a:buSzPts val="1875"/>
              <a:buFont typeface="Arial"/>
              <a:buNone/>
            </a:pPr>
            <a:r>
              <a:rPr b="0" i="0" lang="en-US" sz="1875" u="none" cap="none" strike="noStrike">
                <a:solidFill>
                  <a:srgbClr val="C8C8C8"/>
                </a:solidFill>
                <a:latin typeface="Arial"/>
                <a:ea typeface="Arial"/>
                <a:cs typeface="Arial"/>
                <a:sym typeface="Arial"/>
              </a:rPr>
              <a:t>Inspect the document file itself - its metadata and raw underlying content - for anything invisible when the file is simply opened and read.</a:t>
            </a:r>
            <a:endParaRPr b="0" i="0" sz="1875" u="none" cap="none" strike="noStrike">
              <a:solidFill>
                <a:schemeClr val="dk1"/>
              </a:solidFill>
              <a:latin typeface="Calibri"/>
              <a:ea typeface="Calibri"/>
              <a:cs typeface="Calibri"/>
              <a:sym typeface="Calibri"/>
            </a:endParaRPr>
          </a:p>
        </p:txBody>
      </p:sp>
      <p:sp>
        <p:nvSpPr>
          <p:cNvPr id="402" name="Google Shape;402;p11"/>
          <p:cNvSpPr/>
          <p:nvPr/>
        </p:nvSpPr>
        <p:spPr>
          <a:xfrm>
            <a:off x="10361563" y="1462088"/>
            <a:ext cx="7671331"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800"/>
              <a:buFont typeface="Arial"/>
              <a:buNone/>
            </a:pPr>
            <a:r>
              <a:rPr b="1" i="0" lang="en-US" sz="1800" u="none" cap="none" strike="noStrike">
                <a:solidFill>
                  <a:srgbClr val="36CDFF"/>
                </a:solidFill>
                <a:latin typeface="Arial"/>
                <a:ea typeface="Arial"/>
                <a:cs typeface="Arial"/>
                <a:sym typeface="Arial"/>
              </a:rPr>
              <a:t>DOCUMENTS AREN'T THE ONLY THING WITH METADATA</a:t>
            </a:r>
            <a:endParaRPr b="0" i="0" sz="1800" u="none" cap="none" strike="noStrike">
              <a:solidFill>
                <a:schemeClr val="dk1"/>
              </a:solidFill>
              <a:latin typeface="Calibri"/>
              <a:ea typeface="Calibri"/>
              <a:cs typeface="Calibri"/>
              <a:sym typeface="Calibri"/>
            </a:endParaRPr>
          </a:p>
        </p:txBody>
      </p:sp>
      <p:sp>
        <p:nvSpPr>
          <p:cNvPr id="403" name="Google Shape;403;p11"/>
          <p:cNvSpPr/>
          <p:nvPr/>
        </p:nvSpPr>
        <p:spPr>
          <a:xfrm>
            <a:off x="10361563" y="1838325"/>
            <a:ext cx="6992987" cy="3624263"/>
          </a:xfrm>
          <a:prstGeom prst="roundRect">
            <a:avLst>
              <a:gd fmla="val 2628" name="adj"/>
            </a:avLst>
          </a:prstGeom>
          <a:noFill/>
          <a:ln cap="flat" cmpd="sng" w="9525">
            <a:solidFill>
              <a:srgbClr val="FFFFFF">
                <a:alpha val="12157"/>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04" name="Google Shape;404;p11"/>
          <p:cNvPicPr preferRelativeResize="0"/>
          <p:nvPr/>
        </p:nvPicPr>
        <p:blipFill rotWithShape="1">
          <a:blip r:embed="rId3">
            <a:alphaModFix/>
          </a:blip>
          <a:srcRect b="0" l="-10753" r="-10753" t="0"/>
          <a:stretch/>
        </p:blipFill>
        <p:spPr>
          <a:xfrm>
            <a:off x="10361563" y="1838325"/>
            <a:ext cx="6992987" cy="3624263"/>
          </a:xfrm>
          <a:prstGeom prst="rect">
            <a:avLst/>
          </a:prstGeom>
          <a:noFill/>
          <a:ln>
            <a:noFill/>
          </a:ln>
        </p:spPr>
      </p:pic>
      <p:sp>
        <p:nvSpPr>
          <p:cNvPr id="405" name="Google Shape;405;p11"/>
          <p:cNvSpPr/>
          <p:nvPr/>
        </p:nvSpPr>
        <p:spPr>
          <a:xfrm>
            <a:off x="10361563" y="5576888"/>
            <a:ext cx="6992987" cy="3624263"/>
          </a:xfrm>
          <a:prstGeom prst="roundRect">
            <a:avLst>
              <a:gd fmla="val 2628" name="adj"/>
            </a:avLst>
          </a:prstGeom>
          <a:noFill/>
          <a:ln cap="flat" cmpd="sng" w="9525">
            <a:solidFill>
              <a:srgbClr val="FFFFFF">
                <a:alpha val="12157"/>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06" name="Google Shape;406;p11"/>
          <p:cNvPicPr preferRelativeResize="0"/>
          <p:nvPr/>
        </p:nvPicPr>
        <p:blipFill rotWithShape="1">
          <a:blip r:embed="rId4">
            <a:alphaModFix/>
          </a:blip>
          <a:srcRect b="0" l="-11014" r="-11014" t="0"/>
          <a:stretch/>
        </p:blipFill>
        <p:spPr>
          <a:xfrm>
            <a:off x="10361563" y="5576888"/>
            <a:ext cx="6992987" cy="3624263"/>
          </a:xfrm>
          <a:prstGeom prst="rect">
            <a:avLst/>
          </a:prstGeom>
          <a:noFill/>
          <a:ln>
            <a:noFill/>
          </a:ln>
        </p:spPr>
      </p:pic>
      <p:sp>
        <p:nvSpPr>
          <p:cNvPr id="407" name="Google Shape;407;p11"/>
          <p:cNvSpPr/>
          <p:nvPr/>
        </p:nvSpPr>
        <p:spPr>
          <a:xfrm>
            <a:off x="10361563" y="9315450"/>
            <a:ext cx="7183155" cy="4381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8A8A8A"/>
              </a:buClr>
              <a:buSzPts val="1350"/>
              <a:buFont typeface="Arial"/>
              <a:buNone/>
            </a:pPr>
            <a:r>
              <a:rPr b="0" i="0" lang="en-US" sz="1350" u="none" cap="none" strike="noStrike">
                <a:solidFill>
                  <a:srgbClr val="8A8A8A"/>
                </a:solidFill>
                <a:latin typeface="Arial"/>
                <a:ea typeface="Arial"/>
                <a:cs typeface="Arial"/>
                <a:sym typeface="Arial"/>
              </a:rPr>
              <a:t>IDs used in DPRK IT worker operations. Source: Mauro Eldritch &amp; Heiner García - </a:t>
            </a:r>
            <a:r>
              <a:rPr b="0" i="0" lang="en-US" sz="1350" u="sng" cap="none" strike="noStrike">
                <a:solidFill>
                  <a:srgbClr val="36CDFF"/>
                </a:solidFill>
                <a:latin typeface="Arial"/>
                <a:ea typeface="Arial"/>
                <a:cs typeface="Arial"/>
                <a:sym typeface="Arial"/>
                <a:hlinkClick r:id="rId5">
                  <a:extLst>
                    <a:ext uri="{A12FA001-AC4F-418D-AE19-62706E023703}">
                      <ahyp:hlinkClr val="tx"/>
                    </a:ext>
                  </a:extLst>
                </a:hlinkClick>
              </a:rPr>
              <a:t>any.run - Lazarus Group IT Workers Investigation, Part Two</a:t>
            </a:r>
            <a:endParaRPr b="0" i="0" sz="1350" u="none" cap="none" strike="noStrike">
              <a:solidFill>
                <a:schemeClr val="dk1"/>
              </a:solidFill>
              <a:latin typeface="Calibri"/>
              <a:ea typeface="Calibri"/>
              <a:cs typeface="Calibri"/>
              <a:sym typeface="Calibri"/>
            </a:endParaRPr>
          </a:p>
        </p:txBody>
      </p:sp>
      <p:pic>
        <p:nvPicPr>
          <p:cNvPr descr="preencoded.png" id="408" name="Google Shape;408;p11"/>
          <p:cNvPicPr preferRelativeResize="0"/>
          <p:nvPr/>
        </p:nvPicPr>
        <p:blipFill rotWithShape="1">
          <a:blip r:embed="rId6">
            <a:alphaModFix/>
          </a:blip>
          <a:srcRect b="0" l="0" r="0" t="0"/>
          <a:stretch/>
        </p:blipFill>
        <p:spPr>
          <a:xfrm>
            <a:off x="16635487" y="9703594"/>
            <a:ext cx="342900" cy="297656"/>
          </a:xfrm>
          <a:prstGeom prst="rect">
            <a:avLst/>
          </a:prstGeom>
          <a:noFill/>
          <a:ln>
            <a:noFill/>
          </a:ln>
        </p:spPr>
      </p:pic>
      <p:sp>
        <p:nvSpPr>
          <p:cNvPr id="409" name="Google Shape;409;p11"/>
          <p:cNvSpPr/>
          <p:nvPr/>
        </p:nvSpPr>
        <p:spPr>
          <a:xfrm>
            <a:off x="17073637" y="9709547"/>
            <a:ext cx="338063"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11</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14" name="Shape 414"/>
        <p:cNvGrpSpPr/>
        <p:nvPr/>
      </p:nvGrpSpPr>
      <p:grpSpPr>
        <a:xfrm>
          <a:off x="0" y="0"/>
          <a:ext cx="0" cy="0"/>
          <a:chOff x="0" y="0"/>
          <a:chExt cx="0" cy="0"/>
        </a:xfrm>
      </p:grpSpPr>
      <p:sp>
        <p:nvSpPr>
          <p:cNvPr id="415" name="Google Shape;415;p12"/>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2"/>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4800"/>
              <a:buFont typeface="Arial"/>
              <a:buNone/>
            </a:pPr>
            <a:r>
              <a:rPr b="1" i="0" lang="en-US" sz="4800" u="none" cap="none" strike="noStrike">
                <a:solidFill>
                  <a:srgbClr val="36CDFF"/>
                </a:solidFill>
                <a:latin typeface="Arial"/>
                <a:ea typeface="Arial"/>
                <a:cs typeface="Arial"/>
                <a:sym typeface="Arial"/>
              </a:rPr>
              <a:t>Verifying </a:t>
            </a:r>
            <a:r>
              <a:rPr b="1" i="0" lang="en-US" sz="4800" u="none" cap="none" strike="noStrike">
                <a:solidFill>
                  <a:srgbClr val="FFFFFF"/>
                </a:solidFill>
                <a:latin typeface="Arial"/>
                <a:ea typeface="Arial"/>
                <a:cs typeface="Arial"/>
                <a:sym typeface="Arial"/>
              </a:rPr>
              <a:t>identity documents</a:t>
            </a:r>
            <a:endParaRPr b="0" i="0" sz="4800" u="none" cap="none" strike="noStrike">
              <a:solidFill>
                <a:schemeClr val="dk1"/>
              </a:solidFill>
              <a:latin typeface="Calibri"/>
              <a:ea typeface="Calibri"/>
              <a:cs typeface="Calibri"/>
              <a:sym typeface="Calibri"/>
            </a:endParaRPr>
          </a:p>
        </p:txBody>
      </p:sp>
      <p:sp>
        <p:nvSpPr>
          <p:cNvPr id="417" name="Google Shape;417;p12"/>
          <p:cNvSpPr/>
          <p:nvPr/>
        </p:nvSpPr>
        <p:spPr>
          <a:xfrm>
            <a:off x="952500" y="2385566"/>
            <a:ext cx="8086725" cy="2662684"/>
          </a:xfrm>
          <a:prstGeom prst="roundRect">
            <a:avLst>
              <a:gd fmla="val 4293"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12"/>
          <p:cNvSpPr/>
          <p:nvPr/>
        </p:nvSpPr>
        <p:spPr>
          <a:xfrm>
            <a:off x="1266825" y="2735610"/>
            <a:ext cx="628650" cy="628650"/>
          </a:xfrm>
          <a:prstGeom prst="roundRect">
            <a:avLst>
              <a:gd fmla="val 18182"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19" name="Google Shape;419;p12"/>
          <p:cNvPicPr preferRelativeResize="0"/>
          <p:nvPr/>
        </p:nvPicPr>
        <p:blipFill rotWithShape="1">
          <a:blip r:embed="rId3">
            <a:alphaModFix/>
          </a:blip>
          <a:srcRect b="0" l="0" r="0" t="0"/>
          <a:stretch/>
        </p:blipFill>
        <p:spPr>
          <a:xfrm>
            <a:off x="1428750" y="2897535"/>
            <a:ext cx="304800" cy="304800"/>
          </a:xfrm>
          <a:prstGeom prst="rect">
            <a:avLst/>
          </a:prstGeom>
          <a:noFill/>
          <a:ln>
            <a:noFill/>
          </a:ln>
        </p:spPr>
      </p:pic>
      <p:sp>
        <p:nvSpPr>
          <p:cNvPr id="420" name="Google Shape;420;p12"/>
          <p:cNvSpPr/>
          <p:nvPr/>
        </p:nvSpPr>
        <p:spPr>
          <a:xfrm>
            <a:off x="2105025" y="2661791"/>
            <a:ext cx="3259894" cy="4857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3060"/>
              <a:buFont typeface="Arial"/>
              <a:buNone/>
            </a:pPr>
            <a:r>
              <a:rPr b="1" i="0" lang="en-US" sz="3060" u="none" cap="none" strike="noStrike">
                <a:solidFill>
                  <a:srgbClr val="FFFFFF"/>
                </a:solidFill>
                <a:latin typeface="Arial"/>
                <a:ea typeface="Arial"/>
                <a:cs typeface="Arial"/>
                <a:sym typeface="Arial"/>
              </a:rPr>
              <a:t>PRADO</a:t>
            </a:r>
            <a:endParaRPr b="0" i="0" sz="3060" u="none" cap="none" strike="noStrike">
              <a:solidFill>
                <a:schemeClr val="dk1"/>
              </a:solidFill>
              <a:latin typeface="Calibri"/>
              <a:ea typeface="Calibri"/>
              <a:cs typeface="Calibri"/>
              <a:sym typeface="Calibri"/>
            </a:endParaRPr>
          </a:p>
        </p:txBody>
      </p:sp>
      <p:sp>
        <p:nvSpPr>
          <p:cNvPr id="421" name="Google Shape;421;p12"/>
          <p:cNvSpPr/>
          <p:nvPr/>
        </p:nvSpPr>
        <p:spPr>
          <a:xfrm>
            <a:off x="2105025" y="3147566"/>
            <a:ext cx="3259894" cy="3286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979"/>
              <a:buFont typeface="Arial"/>
              <a:buNone/>
            </a:pPr>
            <a:r>
              <a:rPr b="0" i="0" lang="en-US" sz="1980" u="none" cap="none" strike="noStrike">
                <a:solidFill>
                  <a:srgbClr val="36CDFF"/>
                </a:solidFill>
                <a:latin typeface="Arial"/>
                <a:ea typeface="Arial"/>
                <a:cs typeface="Arial"/>
                <a:sym typeface="Arial"/>
              </a:rPr>
              <a:t>consilium.europa.eu/prado</a:t>
            </a:r>
            <a:endParaRPr b="0" i="0" sz="1980" u="none" cap="none" strike="noStrike">
              <a:solidFill>
                <a:schemeClr val="dk1"/>
              </a:solidFill>
              <a:latin typeface="Calibri"/>
              <a:ea typeface="Calibri"/>
              <a:cs typeface="Calibri"/>
              <a:sym typeface="Calibri"/>
            </a:endParaRPr>
          </a:p>
        </p:txBody>
      </p:sp>
      <p:sp>
        <p:nvSpPr>
          <p:cNvPr id="422" name="Google Shape;422;p12"/>
          <p:cNvSpPr/>
          <p:nvPr/>
        </p:nvSpPr>
        <p:spPr>
          <a:xfrm>
            <a:off x="1266825" y="3628579"/>
            <a:ext cx="7681817" cy="1181546"/>
          </a:xfrm>
          <a:prstGeom prst="rect">
            <a:avLst/>
          </a:prstGeom>
          <a:noFill/>
          <a:ln>
            <a:noFill/>
          </a:ln>
        </p:spPr>
        <p:txBody>
          <a:bodyPr anchorCtr="0" anchor="t" bIns="25400" lIns="25400" spcFirstLastPara="1" rIns="25400" wrap="square" tIns="25400">
            <a:normAutofit/>
          </a:bodyPr>
          <a:lstStyle/>
          <a:p>
            <a:pPr indent="0" lvl="0" marL="0" marR="0" rtl="0" algn="l">
              <a:lnSpc>
                <a:spcPct val="125062"/>
              </a:lnSpc>
              <a:spcBef>
                <a:spcPts val="0"/>
              </a:spcBef>
              <a:spcAft>
                <a:spcPts val="0"/>
              </a:spcAft>
              <a:buClr>
                <a:srgbClr val="C8C8C8"/>
              </a:buClr>
              <a:buSzPts val="2070"/>
              <a:buFont typeface="Arial"/>
              <a:buNone/>
            </a:pPr>
            <a:r>
              <a:rPr b="0" i="0" lang="en-US" sz="2070" u="none" cap="none" strike="noStrike">
                <a:solidFill>
                  <a:srgbClr val="C8C8C8"/>
                </a:solidFill>
                <a:latin typeface="Arial"/>
                <a:ea typeface="Arial"/>
                <a:cs typeface="Arial"/>
                <a:sym typeface="Arial"/>
              </a:rPr>
              <a:t>Public Register of Authentic identity and travel Documents Online. Shows security features of ID cards, licences &amp; passports.</a:t>
            </a:r>
            <a:endParaRPr b="0" i="0" sz="2070" u="none" cap="none" strike="noStrike">
              <a:solidFill>
                <a:schemeClr val="dk1"/>
              </a:solidFill>
              <a:latin typeface="Calibri"/>
              <a:ea typeface="Calibri"/>
              <a:cs typeface="Calibri"/>
              <a:sym typeface="Calibri"/>
            </a:endParaRPr>
          </a:p>
        </p:txBody>
      </p:sp>
      <p:sp>
        <p:nvSpPr>
          <p:cNvPr id="423" name="Google Shape;423;p12"/>
          <p:cNvSpPr/>
          <p:nvPr/>
        </p:nvSpPr>
        <p:spPr>
          <a:xfrm>
            <a:off x="9248775" y="2385566"/>
            <a:ext cx="8086725" cy="2662684"/>
          </a:xfrm>
          <a:prstGeom prst="roundRect">
            <a:avLst>
              <a:gd fmla="val 4293"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2"/>
          <p:cNvSpPr/>
          <p:nvPr/>
        </p:nvSpPr>
        <p:spPr>
          <a:xfrm>
            <a:off x="9563100" y="2735610"/>
            <a:ext cx="628650" cy="628650"/>
          </a:xfrm>
          <a:prstGeom prst="roundRect">
            <a:avLst>
              <a:gd fmla="val 18182"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25" name="Google Shape;425;p12"/>
          <p:cNvPicPr preferRelativeResize="0"/>
          <p:nvPr/>
        </p:nvPicPr>
        <p:blipFill rotWithShape="1">
          <a:blip r:embed="rId4">
            <a:alphaModFix/>
          </a:blip>
          <a:srcRect b="0" l="0" r="0" t="0"/>
          <a:stretch/>
        </p:blipFill>
        <p:spPr>
          <a:xfrm>
            <a:off x="9667875" y="2840385"/>
            <a:ext cx="419100" cy="419100"/>
          </a:xfrm>
          <a:prstGeom prst="rect">
            <a:avLst/>
          </a:prstGeom>
          <a:noFill/>
          <a:ln>
            <a:noFill/>
          </a:ln>
        </p:spPr>
      </p:pic>
      <p:sp>
        <p:nvSpPr>
          <p:cNvPr id="426" name="Google Shape;426;p12"/>
          <p:cNvSpPr/>
          <p:nvPr/>
        </p:nvSpPr>
        <p:spPr>
          <a:xfrm>
            <a:off x="10401300" y="2661791"/>
            <a:ext cx="5463607" cy="4857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3060"/>
              <a:buFont typeface="Arial"/>
              <a:buNone/>
            </a:pPr>
            <a:r>
              <a:rPr b="1" i="0" lang="en-US" sz="3060" u="none" cap="none" strike="noStrike">
                <a:solidFill>
                  <a:srgbClr val="FFFFFF"/>
                </a:solidFill>
                <a:latin typeface="Arial"/>
                <a:ea typeface="Arial"/>
                <a:cs typeface="Arial"/>
                <a:sym typeface="Arial"/>
              </a:rPr>
              <a:t>Check Document Numbers</a:t>
            </a:r>
            <a:endParaRPr b="0" i="0" sz="3060" u="none" cap="none" strike="noStrike">
              <a:solidFill>
                <a:schemeClr val="dk1"/>
              </a:solidFill>
              <a:latin typeface="Calibri"/>
              <a:ea typeface="Calibri"/>
              <a:cs typeface="Calibri"/>
              <a:sym typeface="Calibri"/>
            </a:endParaRPr>
          </a:p>
        </p:txBody>
      </p:sp>
      <p:sp>
        <p:nvSpPr>
          <p:cNvPr id="427" name="Google Shape;427;p12"/>
          <p:cNvSpPr/>
          <p:nvPr/>
        </p:nvSpPr>
        <p:spPr>
          <a:xfrm>
            <a:off x="10401300" y="3147566"/>
            <a:ext cx="5463607" cy="3286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979"/>
              <a:buFont typeface="Arial"/>
              <a:buNone/>
            </a:pPr>
            <a:r>
              <a:rPr b="0" i="0" lang="en-US" sz="1980" u="none" cap="none" strike="noStrike">
                <a:solidFill>
                  <a:srgbClr val="36CDFF"/>
                </a:solidFill>
                <a:latin typeface="Arial"/>
                <a:ea typeface="Arial"/>
                <a:cs typeface="Arial"/>
                <a:sym typeface="Arial"/>
              </a:rPr>
              <a:t>prado/check-document-numbers</a:t>
            </a:r>
            <a:endParaRPr b="0" i="0" sz="1980" u="none" cap="none" strike="noStrike">
              <a:solidFill>
                <a:schemeClr val="dk1"/>
              </a:solidFill>
              <a:latin typeface="Calibri"/>
              <a:ea typeface="Calibri"/>
              <a:cs typeface="Calibri"/>
              <a:sym typeface="Calibri"/>
            </a:endParaRPr>
          </a:p>
        </p:txBody>
      </p:sp>
      <p:sp>
        <p:nvSpPr>
          <p:cNvPr id="428" name="Google Shape;428;p12"/>
          <p:cNvSpPr/>
          <p:nvPr/>
        </p:nvSpPr>
        <p:spPr>
          <a:xfrm>
            <a:off x="9563100" y="3628579"/>
            <a:ext cx="7681817" cy="800398"/>
          </a:xfrm>
          <a:prstGeom prst="rect">
            <a:avLst/>
          </a:prstGeom>
          <a:noFill/>
          <a:ln>
            <a:noFill/>
          </a:ln>
        </p:spPr>
        <p:txBody>
          <a:bodyPr anchorCtr="0" anchor="t" bIns="25400" lIns="25400" spcFirstLastPara="1" rIns="25400" wrap="square" tIns="25400">
            <a:normAutofit/>
          </a:bodyPr>
          <a:lstStyle/>
          <a:p>
            <a:pPr indent="0" lvl="0" marL="0" marR="0" rtl="0" algn="l">
              <a:lnSpc>
                <a:spcPct val="125062"/>
              </a:lnSpc>
              <a:spcBef>
                <a:spcPts val="0"/>
              </a:spcBef>
              <a:spcAft>
                <a:spcPts val="0"/>
              </a:spcAft>
              <a:buClr>
                <a:srgbClr val="C8C8C8"/>
              </a:buClr>
              <a:buSzPts val="2070"/>
              <a:buFont typeface="Arial"/>
              <a:buNone/>
            </a:pPr>
            <a:r>
              <a:rPr b="0" i="0" lang="en-US" sz="2070" u="none" cap="none" strike="noStrike">
                <a:solidFill>
                  <a:srgbClr val="C8C8C8"/>
                </a:solidFill>
                <a:latin typeface="Arial"/>
                <a:ea typeface="Arial"/>
                <a:cs typeface="Arial"/>
                <a:sym typeface="Arial"/>
              </a:rPr>
              <a:t>PRADO's collection of external sources to validate document numbers against issuing registries.</a:t>
            </a:r>
            <a:endParaRPr b="0" i="0" sz="2070" u="none" cap="none" strike="noStrike">
              <a:solidFill>
                <a:schemeClr val="dk1"/>
              </a:solidFill>
              <a:latin typeface="Calibri"/>
              <a:ea typeface="Calibri"/>
              <a:cs typeface="Calibri"/>
              <a:sym typeface="Calibri"/>
            </a:endParaRPr>
          </a:p>
        </p:txBody>
      </p:sp>
      <p:sp>
        <p:nvSpPr>
          <p:cNvPr id="429" name="Google Shape;429;p12"/>
          <p:cNvSpPr/>
          <p:nvPr/>
        </p:nvSpPr>
        <p:spPr>
          <a:xfrm>
            <a:off x="952500" y="5257800"/>
            <a:ext cx="8086725" cy="2662684"/>
          </a:xfrm>
          <a:prstGeom prst="roundRect">
            <a:avLst>
              <a:gd fmla="val 4293"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2"/>
          <p:cNvSpPr/>
          <p:nvPr/>
        </p:nvSpPr>
        <p:spPr>
          <a:xfrm>
            <a:off x="1266825" y="5607844"/>
            <a:ext cx="628650" cy="628650"/>
          </a:xfrm>
          <a:prstGeom prst="roundRect">
            <a:avLst>
              <a:gd fmla="val 18182"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31" name="Google Shape;431;p12"/>
          <p:cNvPicPr preferRelativeResize="0"/>
          <p:nvPr/>
        </p:nvPicPr>
        <p:blipFill rotWithShape="1">
          <a:blip r:embed="rId5">
            <a:alphaModFix/>
          </a:blip>
          <a:srcRect b="0" l="0" r="0" t="0"/>
          <a:stretch/>
        </p:blipFill>
        <p:spPr>
          <a:xfrm>
            <a:off x="1428750" y="5769769"/>
            <a:ext cx="304800" cy="304800"/>
          </a:xfrm>
          <a:prstGeom prst="rect">
            <a:avLst/>
          </a:prstGeom>
          <a:noFill/>
          <a:ln>
            <a:noFill/>
          </a:ln>
        </p:spPr>
      </p:pic>
      <p:sp>
        <p:nvSpPr>
          <p:cNvPr id="432" name="Google Shape;432;p12"/>
          <p:cNvSpPr/>
          <p:nvPr/>
        </p:nvSpPr>
        <p:spPr>
          <a:xfrm>
            <a:off x="2105025" y="5534025"/>
            <a:ext cx="6985055" cy="4857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3060"/>
              <a:buFont typeface="Arial"/>
              <a:buNone/>
            </a:pPr>
            <a:r>
              <a:rPr b="1" i="0" lang="en-US" sz="3060" u="none" cap="none" strike="noStrike">
                <a:solidFill>
                  <a:srgbClr val="FFFFFF"/>
                </a:solidFill>
                <a:latin typeface="Arial"/>
                <a:ea typeface="Arial"/>
                <a:cs typeface="Arial"/>
                <a:sym typeface="Arial"/>
              </a:rPr>
              <a:t>Provincial Driving Licence Checks</a:t>
            </a:r>
            <a:endParaRPr b="0" i="0" sz="3060" u="none" cap="none" strike="noStrike">
              <a:solidFill>
                <a:schemeClr val="dk1"/>
              </a:solidFill>
              <a:latin typeface="Calibri"/>
              <a:ea typeface="Calibri"/>
              <a:cs typeface="Calibri"/>
              <a:sym typeface="Calibri"/>
            </a:endParaRPr>
          </a:p>
        </p:txBody>
      </p:sp>
      <p:sp>
        <p:nvSpPr>
          <p:cNvPr id="433" name="Google Shape;433;p12"/>
          <p:cNvSpPr/>
          <p:nvPr/>
        </p:nvSpPr>
        <p:spPr>
          <a:xfrm>
            <a:off x="2105025" y="6019800"/>
            <a:ext cx="6985055" cy="3286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979"/>
              <a:buFont typeface="Arial"/>
              <a:buNone/>
            </a:pPr>
            <a:r>
              <a:rPr b="0" i="0" lang="en-US" sz="1980" u="none" cap="none" strike="noStrike">
                <a:solidFill>
                  <a:srgbClr val="36CDFF"/>
                </a:solidFill>
                <a:latin typeface="Arial"/>
                <a:ea typeface="Arial"/>
                <a:cs typeface="Arial"/>
                <a:sym typeface="Arial"/>
              </a:rPr>
              <a:t>dlc.rus.mto.gov.on.ca</a:t>
            </a:r>
            <a:endParaRPr b="0" i="0" sz="1980" u="none" cap="none" strike="noStrike">
              <a:solidFill>
                <a:schemeClr val="dk1"/>
              </a:solidFill>
              <a:latin typeface="Calibri"/>
              <a:ea typeface="Calibri"/>
              <a:cs typeface="Calibri"/>
              <a:sym typeface="Calibri"/>
            </a:endParaRPr>
          </a:p>
        </p:txBody>
      </p:sp>
      <p:sp>
        <p:nvSpPr>
          <p:cNvPr id="434" name="Google Shape;434;p12"/>
          <p:cNvSpPr/>
          <p:nvPr/>
        </p:nvSpPr>
        <p:spPr>
          <a:xfrm>
            <a:off x="1266825" y="6500813"/>
            <a:ext cx="7681817" cy="1181546"/>
          </a:xfrm>
          <a:prstGeom prst="rect">
            <a:avLst/>
          </a:prstGeom>
          <a:noFill/>
          <a:ln>
            <a:noFill/>
          </a:ln>
        </p:spPr>
        <p:txBody>
          <a:bodyPr anchorCtr="0" anchor="t" bIns="25400" lIns="25400" spcFirstLastPara="1" rIns="25400" wrap="square" tIns="25400">
            <a:normAutofit/>
          </a:bodyPr>
          <a:lstStyle/>
          <a:p>
            <a:pPr indent="0" lvl="0" marL="0" marR="0" rtl="0" algn="l">
              <a:lnSpc>
                <a:spcPct val="125062"/>
              </a:lnSpc>
              <a:spcBef>
                <a:spcPts val="0"/>
              </a:spcBef>
              <a:spcAft>
                <a:spcPts val="0"/>
              </a:spcAft>
              <a:buClr>
                <a:srgbClr val="C8C8C8"/>
              </a:buClr>
              <a:buSzPts val="2070"/>
              <a:buFont typeface="Arial"/>
              <a:buNone/>
            </a:pPr>
            <a:r>
              <a:rPr b="0" i="0" lang="en-US" sz="2070" u="none" cap="none" strike="noStrike">
                <a:solidFill>
                  <a:srgbClr val="C8C8C8"/>
                </a:solidFill>
                <a:latin typeface="Arial"/>
                <a:ea typeface="Arial"/>
                <a:cs typeface="Arial"/>
                <a:sym typeface="Arial"/>
              </a:rPr>
              <a:t>Ontario's MTO lets you check if a licence number is valid or suspended (no personal details returned). Quebec's SAAQ offers a similar check through SAAQclic Entreprises.</a:t>
            </a:r>
            <a:endParaRPr b="0" i="0" sz="2070" u="none" cap="none" strike="noStrike">
              <a:solidFill>
                <a:schemeClr val="dk1"/>
              </a:solidFill>
              <a:latin typeface="Calibri"/>
              <a:ea typeface="Calibri"/>
              <a:cs typeface="Calibri"/>
              <a:sym typeface="Calibri"/>
            </a:endParaRPr>
          </a:p>
        </p:txBody>
      </p:sp>
      <p:sp>
        <p:nvSpPr>
          <p:cNvPr id="435" name="Google Shape;435;p12"/>
          <p:cNvSpPr/>
          <p:nvPr/>
        </p:nvSpPr>
        <p:spPr>
          <a:xfrm>
            <a:off x="9248775" y="5257800"/>
            <a:ext cx="8086725" cy="2662684"/>
          </a:xfrm>
          <a:prstGeom prst="roundRect">
            <a:avLst>
              <a:gd fmla="val 4293"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12"/>
          <p:cNvSpPr/>
          <p:nvPr/>
        </p:nvSpPr>
        <p:spPr>
          <a:xfrm>
            <a:off x="9563100" y="5607844"/>
            <a:ext cx="628650" cy="628650"/>
          </a:xfrm>
          <a:prstGeom prst="roundRect">
            <a:avLst>
              <a:gd fmla="val 18182"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37" name="Google Shape;437;p12"/>
          <p:cNvPicPr preferRelativeResize="0"/>
          <p:nvPr/>
        </p:nvPicPr>
        <p:blipFill rotWithShape="1">
          <a:blip r:embed="rId6">
            <a:alphaModFix/>
          </a:blip>
          <a:srcRect b="0" l="0" r="0" t="0"/>
          <a:stretch/>
        </p:blipFill>
        <p:spPr>
          <a:xfrm>
            <a:off x="9725025" y="5769769"/>
            <a:ext cx="304800" cy="304800"/>
          </a:xfrm>
          <a:prstGeom prst="rect">
            <a:avLst/>
          </a:prstGeom>
          <a:noFill/>
          <a:ln>
            <a:noFill/>
          </a:ln>
        </p:spPr>
      </p:pic>
      <p:sp>
        <p:nvSpPr>
          <p:cNvPr id="438" name="Google Shape;438;p12"/>
          <p:cNvSpPr/>
          <p:nvPr/>
        </p:nvSpPr>
        <p:spPr>
          <a:xfrm>
            <a:off x="10401300" y="5534025"/>
            <a:ext cx="6413949" cy="4857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3060"/>
              <a:buFont typeface="Arial"/>
              <a:buNone/>
            </a:pPr>
            <a:r>
              <a:rPr b="1" i="0" lang="en-US" sz="3060" u="none" cap="none" strike="noStrike">
                <a:solidFill>
                  <a:srgbClr val="FFFFFF"/>
                </a:solidFill>
                <a:latin typeface="Arial"/>
                <a:ea typeface="Arial"/>
                <a:cs typeface="Arial"/>
                <a:sym typeface="Arial"/>
              </a:rPr>
              <a:t>Pan-Canadian Trust Framework</a:t>
            </a:r>
            <a:endParaRPr b="0" i="0" sz="3060" u="none" cap="none" strike="noStrike">
              <a:solidFill>
                <a:schemeClr val="dk1"/>
              </a:solidFill>
              <a:latin typeface="Calibri"/>
              <a:ea typeface="Calibri"/>
              <a:cs typeface="Calibri"/>
              <a:sym typeface="Calibri"/>
            </a:endParaRPr>
          </a:p>
        </p:txBody>
      </p:sp>
      <p:sp>
        <p:nvSpPr>
          <p:cNvPr id="439" name="Google Shape;439;p12"/>
          <p:cNvSpPr/>
          <p:nvPr/>
        </p:nvSpPr>
        <p:spPr>
          <a:xfrm>
            <a:off x="10401300" y="6019800"/>
            <a:ext cx="6413949" cy="3286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979"/>
              <a:buFont typeface="Arial"/>
              <a:buNone/>
            </a:pPr>
            <a:r>
              <a:rPr b="0" i="0" lang="en-US" sz="1980" u="none" cap="none" strike="noStrike">
                <a:solidFill>
                  <a:srgbClr val="36CDFF"/>
                </a:solidFill>
                <a:latin typeface="Arial"/>
                <a:ea typeface="Arial"/>
                <a:cs typeface="Arial"/>
                <a:sym typeface="Arial"/>
              </a:rPr>
              <a:t>diacc.ca/pctf</a:t>
            </a:r>
            <a:endParaRPr b="0" i="0" sz="1980" u="none" cap="none" strike="noStrike">
              <a:solidFill>
                <a:schemeClr val="dk1"/>
              </a:solidFill>
              <a:latin typeface="Calibri"/>
              <a:ea typeface="Calibri"/>
              <a:cs typeface="Calibri"/>
              <a:sym typeface="Calibri"/>
            </a:endParaRPr>
          </a:p>
        </p:txBody>
      </p:sp>
      <p:sp>
        <p:nvSpPr>
          <p:cNvPr id="440" name="Google Shape;440;p12"/>
          <p:cNvSpPr/>
          <p:nvPr/>
        </p:nvSpPr>
        <p:spPr>
          <a:xfrm>
            <a:off x="9563100" y="6500813"/>
            <a:ext cx="7681817" cy="1181546"/>
          </a:xfrm>
          <a:prstGeom prst="rect">
            <a:avLst/>
          </a:prstGeom>
          <a:noFill/>
          <a:ln>
            <a:noFill/>
          </a:ln>
        </p:spPr>
        <p:txBody>
          <a:bodyPr anchorCtr="0" anchor="t" bIns="25400" lIns="25400" spcFirstLastPara="1" rIns="25400" wrap="square" tIns="25400">
            <a:normAutofit/>
          </a:bodyPr>
          <a:lstStyle/>
          <a:p>
            <a:pPr indent="0" lvl="0" marL="0" marR="0" rtl="0" algn="l">
              <a:lnSpc>
                <a:spcPct val="125062"/>
              </a:lnSpc>
              <a:spcBef>
                <a:spcPts val="0"/>
              </a:spcBef>
              <a:spcAft>
                <a:spcPts val="0"/>
              </a:spcAft>
              <a:buClr>
                <a:srgbClr val="C8C8C8"/>
              </a:buClr>
              <a:buSzPts val="2070"/>
              <a:buFont typeface="Arial"/>
              <a:buNone/>
            </a:pPr>
            <a:r>
              <a:rPr b="0" i="0" lang="en-US" sz="2070" u="none" cap="none" strike="noStrike">
                <a:solidFill>
                  <a:srgbClr val="C8C8C8"/>
                </a:solidFill>
                <a:latin typeface="Arial"/>
                <a:ea typeface="Arial"/>
                <a:cs typeface="Arial"/>
                <a:sym typeface="Arial"/>
              </a:rPr>
              <a:t>DIACC's national standard for digital identity assurance. Adoption by provinces &amp; private-sector providers is voluntary - Canada has no single unified ID database.</a:t>
            </a:r>
            <a:endParaRPr b="0" i="0" sz="2070" u="none" cap="none" strike="noStrike">
              <a:solidFill>
                <a:schemeClr val="dk1"/>
              </a:solidFill>
              <a:latin typeface="Calibri"/>
              <a:ea typeface="Calibri"/>
              <a:cs typeface="Calibri"/>
              <a:sym typeface="Calibri"/>
            </a:endParaRPr>
          </a:p>
        </p:txBody>
      </p:sp>
      <p:sp>
        <p:nvSpPr>
          <p:cNvPr id="441" name="Google Shape;441;p12"/>
          <p:cNvSpPr/>
          <p:nvPr/>
        </p:nvSpPr>
        <p:spPr>
          <a:xfrm>
            <a:off x="952500" y="8168134"/>
            <a:ext cx="16383000" cy="681038"/>
          </a:xfrm>
          <a:prstGeom prst="roundRect">
            <a:avLst>
              <a:gd fmla="val 13986" name="adj"/>
            </a:avLst>
          </a:prstGeom>
          <a:solidFill>
            <a:srgbClr val="FD7EF5">
              <a:alpha val="7843"/>
            </a:srgbClr>
          </a:solidFill>
          <a:ln cap="flat" cmpd="sng" w="9525">
            <a:solidFill>
              <a:srgbClr val="FD7EF5">
                <a:alpha val="3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42" name="Google Shape;442;p12"/>
          <p:cNvPicPr preferRelativeResize="0"/>
          <p:nvPr/>
        </p:nvPicPr>
        <p:blipFill rotWithShape="1">
          <a:blip r:embed="rId7">
            <a:alphaModFix/>
          </a:blip>
          <a:srcRect b="0" l="0" r="0" t="0"/>
          <a:stretch/>
        </p:blipFill>
        <p:spPr>
          <a:xfrm>
            <a:off x="1228725" y="8384828"/>
            <a:ext cx="247650" cy="247650"/>
          </a:xfrm>
          <a:prstGeom prst="rect">
            <a:avLst/>
          </a:prstGeom>
          <a:noFill/>
          <a:ln>
            <a:noFill/>
          </a:ln>
        </p:spPr>
      </p:pic>
      <p:sp>
        <p:nvSpPr>
          <p:cNvPr id="443" name="Google Shape;443;p12"/>
          <p:cNvSpPr/>
          <p:nvPr/>
        </p:nvSpPr>
        <p:spPr>
          <a:xfrm>
            <a:off x="1628775" y="8368159"/>
            <a:ext cx="7406201" cy="3190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90"/>
              <a:buFont typeface="Arial"/>
              <a:buNone/>
            </a:pPr>
            <a:r>
              <a:rPr b="1" i="0" lang="en-US" sz="1890" u="none" cap="none" strike="noStrike">
                <a:solidFill>
                  <a:srgbClr val="FD7EF5"/>
                </a:solidFill>
                <a:latin typeface="Arial"/>
                <a:ea typeface="Arial"/>
                <a:cs typeface="Arial"/>
                <a:sym typeface="Arial"/>
              </a:rPr>
              <a:t>True validity: </a:t>
            </a:r>
            <a:r>
              <a:rPr b="0" i="0" lang="en-US" sz="1890" u="none" cap="none" strike="noStrike">
                <a:solidFill>
                  <a:srgbClr val="C8C8C8"/>
                </a:solidFill>
                <a:latin typeface="Arial"/>
                <a:ea typeface="Arial"/>
                <a:cs typeface="Arial"/>
                <a:sym typeface="Arial"/>
              </a:rPr>
              <a:t>Contact law enforcement or the issuing authority.</a:t>
            </a:r>
            <a:endParaRPr b="0" i="0" sz="1890" u="none" cap="none" strike="noStrike">
              <a:solidFill>
                <a:schemeClr val="dk1"/>
              </a:solidFill>
              <a:latin typeface="Calibri"/>
              <a:ea typeface="Calibri"/>
              <a:cs typeface="Calibri"/>
              <a:sym typeface="Calibri"/>
            </a:endParaRPr>
          </a:p>
        </p:txBody>
      </p:sp>
      <p:pic>
        <p:nvPicPr>
          <p:cNvPr descr="preencoded.png" id="444" name="Google Shape;444;p12"/>
          <p:cNvPicPr preferRelativeResize="0"/>
          <p:nvPr/>
        </p:nvPicPr>
        <p:blipFill rotWithShape="1">
          <a:blip r:embed="rId8">
            <a:alphaModFix/>
          </a:blip>
          <a:srcRect b="0" l="0" r="0" t="0"/>
          <a:stretch/>
        </p:blipFill>
        <p:spPr>
          <a:xfrm>
            <a:off x="16621869" y="9703594"/>
            <a:ext cx="342900" cy="297656"/>
          </a:xfrm>
          <a:prstGeom prst="rect">
            <a:avLst/>
          </a:prstGeom>
          <a:noFill/>
          <a:ln>
            <a:noFill/>
          </a:ln>
        </p:spPr>
      </p:pic>
      <p:sp>
        <p:nvSpPr>
          <p:cNvPr id="445" name="Google Shape;445;p12"/>
          <p:cNvSpPr/>
          <p:nvPr/>
        </p:nvSpPr>
        <p:spPr>
          <a:xfrm>
            <a:off x="17060019" y="9709547"/>
            <a:ext cx="35168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12</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50" name="Shape 450"/>
        <p:cNvGrpSpPr/>
        <p:nvPr/>
      </p:nvGrpSpPr>
      <p:grpSpPr>
        <a:xfrm>
          <a:off x="0" y="0"/>
          <a:ext cx="0" cy="0"/>
          <a:chOff x="0" y="0"/>
          <a:chExt cx="0" cy="0"/>
        </a:xfrm>
      </p:grpSpPr>
      <p:sp>
        <p:nvSpPr>
          <p:cNvPr id="451" name="Google Shape;451;p13"/>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3"/>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4800"/>
              <a:buFont typeface="Arial"/>
              <a:buNone/>
            </a:pPr>
            <a:r>
              <a:rPr b="1" i="0" lang="en-US" sz="4800" u="none" cap="none" strike="noStrike">
                <a:solidFill>
                  <a:srgbClr val="36CDFF"/>
                </a:solidFill>
                <a:latin typeface="Arial"/>
                <a:ea typeface="Arial"/>
                <a:cs typeface="Arial"/>
                <a:sym typeface="Arial"/>
              </a:rPr>
              <a:t>GTA Europe: </a:t>
            </a:r>
            <a:r>
              <a:rPr b="1" i="0" lang="en-US" sz="4800" u="none" cap="none" strike="noStrike">
                <a:solidFill>
                  <a:srgbClr val="FFFFFF"/>
                </a:solidFill>
                <a:latin typeface="Arial"/>
                <a:ea typeface="Arial"/>
                <a:cs typeface="Arial"/>
                <a:sym typeface="Arial"/>
              </a:rPr>
              <a:t>fraudulent identities, real vehicles</a:t>
            </a:r>
            <a:endParaRPr b="0" i="0" sz="4800" u="none" cap="none" strike="noStrike">
              <a:solidFill>
                <a:schemeClr val="dk1"/>
              </a:solidFill>
              <a:latin typeface="Calibri"/>
              <a:ea typeface="Calibri"/>
              <a:cs typeface="Calibri"/>
              <a:sym typeface="Calibri"/>
            </a:endParaRPr>
          </a:p>
        </p:txBody>
      </p:sp>
      <p:sp>
        <p:nvSpPr>
          <p:cNvPr id="453" name="Google Shape;453;p13"/>
          <p:cNvSpPr/>
          <p:nvPr/>
        </p:nvSpPr>
        <p:spPr>
          <a:xfrm>
            <a:off x="952500" y="4217194"/>
            <a:ext cx="457200" cy="457200"/>
          </a:xfrm>
          <a:prstGeom prst="ellipse">
            <a:avLst/>
          </a:prstGeom>
          <a:solidFill>
            <a:srgbClr val="36CDFF">
              <a:alpha val="1490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3"/>
          <p:cNvSpPr/>
          <p:nvPr/>
        </p:nvSpPr>
        <p:spPr>
          <a:xfrm>
            <a:off x="914400" y="4217194"/>
            <a:ext cx="533400" cy="495300"/>
          </a:xfrm>
          <a:prstGeom prst="rect">
            <a:avLst/>
          </a:prstGeom>
          <a:noFill/>
          <a:ln>
            <a:noFill/>
          </a:ln>
        </p:spPr>
        <p:txBody>
          <a:bodyPr anchorCtr="0" anchor="ctr" bIns="25400" lIns="25400" spcFirstLastPara="1" rIns="25400" wrap="square" tIns="25400">
            <a:normAutofit/>
          </a:bodyPr>
          <a:lstStyle/>
          <a:p>
            <a:pPr indent="0" lvl="0" marL="0" marR="0" rtl="0" algn="ctr">
              <a:spcBef>
                <a:spcPts val="0"/>
              </a:spcBef>
              <a:spcAft>
                <a:spcPts val="0"/>
              </a:spcAft>
              <a:buClr>
                <a:srgbClr val="36CDFF"/>
              </a:buClr>
              <a:buSzPts val="1800"/>
              <a:buFont typeface="Arial"/>
              <a:buNone/>
            </a:pPr>
            <a:r>
              <a:rPr b="1" i="0" lang="en-US" sz="1800" u="none" cap="none" strike="noStrike">
                <a:solidFill>
                  <a:srgbClr val="36CDFF"/>
                </a:solidFill>
                <a:latin typeface="Arial"/>
                <a:ea typeface="Arial"/>
                <a:cs typeface="Arial"/>
                <a:sym typeface="Arial"/>
              </a:rPr>
              <a:t>1</a:t>
            </a:r>
            <a:endParaRPr b="0" i="0" sz="1800" u="none" cap="none" strike="noStrike">
              <a:solidFill>
                <a:schemeClr val="dk1"/>
              </a:solidFill>
              <a:latin typeface="Calibri"/>
              <a:ea typeface="Calibri"/>
              <a:cs typeface="Calibri"/>
              <a:sym typeface="Calibri"/>
            </a:endParaRPr>
          </a:p>
        </p:txBody>
      </p:sp>
      <p:sp>
        <p:nvSpPr>
          <p:cNvPr id="455" name="Google Shape;455;p13"/>
          <p:cNvSpPr/>
          <p:nvPr/>
        </p:nvSpPr>
        <p:spPr>
          <a:xfrm>
            <a:off x="1600200" y="4312444"/>
            <a:ext cx="7573899" cy="7620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2475"/>
              <a:buFont typeface="Arial"/>
              <a:buNone/>
            </a:pPr>
            <a:r>
              <a:rPr b="0" i="0" lang="en-US" sz="2475" u="none" cap="none" strike="noStrike">
                <a:solidFill>
                  <a:srgbClr val="C8C8C8"/>
                </a:solidFill>
                <a:latin typeface="Arial"/>
                <a:ea typeface="Arial"/>
                <a:cs typeface="Arial"/>
                <a:sym typeface="Arial"/>
              </a:rPr>
              <a:t>An organised international group targeted vehicle-rental companies in 2024.</a:t>
            </a:r>
            <a:endParaRPr b="0" i="0" sz="2475" u="none" cap="none" strike="noStrike">
              <a:solidFill>
                <a:schemeClr val="dk1"/>
              </a:solidFill>
              <a:latin typeface="Calibri"/>
              <a:ea typeface="Calibri"/>
              <a:cs typeface="Calibri"/>
              <a:sym typeface="Calibri"/>
            </a:endParaRPr>
          </a:p>
        </p:txBody>
      </p:sp>
      <p:sp>
        <p:nvSpPr>
          <p:cNvPr id="456" name="Google Shape;456;p13"/>
          <p:cNvSpPr/>
          <p:nvPr/>
        </p:nvSpPr>
        <p:spPr>
          <a:xfrm>
            <a:off x="952500" y="5455444"/>
            <a:ext cx="457200" cy="457200"/>
          </a:xfrm>
          <a:prstGeom prst="ellipse">
            <a:avLst/>
          </a:prstGeom>
          <a:solidFill>
            <a:srgbClr val="36CDFF">
              <a:alpha val="1490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3"/>
          <p:cNvSpPr/>
          <p:nvPr/>
        </p:nvSpPr>
        <p:spPr>
          <a:xfrm>
            <a:off x="914400" y="5455444"/>
            <a:ext cx="533400" cy="495300"/>
          </a:xfrm>
          <a:prstGeom prst="rect">
            <a:avLst/>
          </a:prstGeom>
          <a:noFill/>
          <a:ln>
            <a:noFill/>
          </a:ln>
        </p:spPr>
        <p:txBody>
          <a:bodyPr anchorCtr="0" anchor="ctr" bIns="25400" lIns="25400" spcFirstLastPara="1" rIns="25400" wrap="square" tIns="25400">
            <a:normAutofit/>
          </a:bodyPr>
          <a:lstStyle/>
          <a:p>
            <a:pPr indent="0" lvl="0" marL="0" marR="0" rtl="0" algn="ctr">
              <a:spcBef>
                <a:spcPts val="0"/>
              </a:spcBef>
              <a:spcAft>
                <a:spcPts val="0"/>
              </a:spcAft>
              <a:buClr>
                <a:srgbClr val="36CDFF"/>
              </a:buClr>
              <a:buSzPts val="1800"/>
              <a:buFont typeface="Arial"/>
              <a:buNone/>
            </a:pPr>
            <a:r>
              <a:rPr b="1" i="0" lang="en-US" sz="1800" u="none" cap="none" strike="noStrike">
                <a:solidFill>
                  <a:srgbClr val="36CDFF"/>
                </a:solidFill>
                <a:latin typeface="Arial"/>
                <a:ea typeface="Arial"/>
                <a:cs typeface="Arial"/>
                <a:sym typeface="Arial"/>
              </a:rPr>
              <a:t>2</a:t>
            </a:r>
            <a:endParaRPr b="0" i="0" sz="1800" u="none" cap="none" strike="noStrike">
              <a:solidFill>
                <a:schemeClr val="dk1"/>
              </a:solidFill>
              <a:latin typeface="Calibri"/>
              <a:ea typeface="Calibri"/>
              <a:cs typeface="Calibri"/>
              <a:sym typeface="Calibri"/>
            </a:endParaRPr>
          </a:p>
        </p:txBody>
      </p:sp>
      <p:sp>
        <p:nvSpPr>
          <p:cNvPr id="458" name="Google Shape;458;p13"/>
          <p:cNvSpPr/>
          <p:nvPr/>
        </p:nvSpPr>
        <p:spPr>
          <a:xfrm>
            <a:off x="1600200" y="5550694"/>
            <a:ext cx="7899298" cy="4000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2475"/>
              <a:buFont typeface="Arial"/>
              <a:buNone/>
            </a:pPr>
            <a:r>
              <a:rPr b="0" i="0" lang="en-US" sz="2475" u="none" cap="none" strike="noStrike">
                <a:solidFill>
                  <a:srgbClr val="C8C8C8"/>
                </a:solidFill>
                <a:latin typeface="Arial"/>
                <a:ea typeface="Arial"/>
                <a:cs typeface="Arial"/>
                <a:sym typeface="Arial"/>
              </a:rPr>
              <a:t>Fraudulent identities were used to rent the vehicles.</a:t>
            </a:r>
            <a:endParaRPr b="0" i="0" sz="2475" u="none" cap="none" strike="noStrike">
              <a:solidFill>
                <a:schemeClr val="dk1"/>
              </a:solidFill>
              <a:latin typeface="Calibri"/>
              <a:ea typeface="Calibri"/>
              <a:cs typeface="Calibri"/>
              <a:sym typeface="Calibri"/>
            </a:endParaRPr>
          </a:p>
        </p:txBody>
      </p:sp>
      <p:sp>
        <p:nvSpPr>
          <p:cNvPr id="459" name="Google Shape;459;p13"/>
          <p:cNvSpPr/>
          <p:nvPr/>
        </p:nvSpPr>
        <p:spPr>
          <a:xfrm>
            <a:off x="952500" y="6331744"/>
            <a:ext cx="457200" cy="457200"/>
          </a:xfrm>
          <a:prstGeom prst="ellipse">
            <a:avLst/>
          </a:prstGeom>
          <a:solidFill>
            <a:srgbClr val="36CDFF">
              <a:alpha val="1490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13"/>
          <p:cNvSpPr/>
          <p:nvPr/>
        </p:nvSpPr>
        <p:spPr>
          <a:xfrm>
            <a:off x="914400" y="6331744"/>
            <a:ext cx="533400" cy="495300"/>
          </a:xfrm>
          <a:prstGeom prst="rect">
            <a:avLst/>
          </a:prstGeom>
          <a:noFill/>
          <a:ln>
            <a:noFill/>
          </a:ln>
        </p:spPr>
        <p:txBody>
          <a:bodyPr anchorCtr="0" anchor="ctr" bIns="25400" lIns="25400" spcFirstLastPara="1" rIns="25400" wrap="square" tIns="25400">
            <a:normAutofit/>
          </a:bodyPr>
          <a:lstStyle/>
          <a:p>
            <a:pPr indent="0" lvl="0" marL="0" marR="0" rtl="0" algn="ctr">
              <a:spcBef>
                <a:spcPts val="0"/>
              </a:spcBef>
              <a:spcAft>
                <a:spcPts val="0"/>
              </a:spcAft>
              <a:buClr>
                <a:srgbClr val="36CDFF"/>
              </a:buClr>
              <a:buSzPts val="1800"/>
              <a:buFont typeface="Arial"/>
              <a:buNone/>
            </a:pPr>
            <a:r>
              <a:rPr b="1" i="0" lang="en-US" sz="1800" u="none" cap="none" strike="noStrike">
                <a:solidFill>
                  <a:srgbClr val="36CDFF"/>
                </a:solidFill>
                <a:latin typeface="Arial"/>
                <a:ea typeface="Arial"/>
                <a:cs typeface="Arial"/>
                <a:sym typeface="Arial"/>
              </a:rPr>
              <a:t>3</a:t>
            </a:r>
            <a:endParaRPr b="0" i="0" sz="1800" u="none" cap="none" strike="noStrike">
              <a:solidFill>
                <a:schemeClr val="dk1"/>
              </a:solidFill>
              <a:latin typeface="Calibri"/>
              <a:ea typeface="Calibri"/>
              <a:cs typeface="Calibri"/>
              <a:sym typeface="Calibri"/>
            </a:endParaRPr>
          </a:p>
        </p:txBody>
      </p:sp>
      <p:sp>
        <p:nvSpPr>
          <p:cNvPr id="461" name="Google Shape;461;p13"/>
          <p:cNvSpPr/>
          <p:nvPr/>
        </p:nvSpPr>
        <p:spPr>
          <a:xfrm>
            <a:off x="1600200" y="6426994"/>
            <a:ext cx="7573899" cy="7620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2475"/>
              <a:buFont typeface="Arial"/>
              <a:buNone/>
            </a:pPr>
            <a:r>
              <a:rPr b="0" i="0" lang="en-US" sz="2475" u="none" cap="none" strike="noStrike">
                <a:solidFill>
                  <a:srgbClr val="C8C8C8"/>
                </a:solidFill>
                <a:latin typeface="Arial"/>
                <a:ea typeface="Arial"/>
                <a:cs typeface="Arial"/>
                <a:sym typeface="Arial"/>
              </a:rPr>
              <a:t>The vehicles were resold to unsuspecting buyers via online marketplaces.</a:t>
            </a:r>
            <a:endParaRPr b="0" i="0" sz="2475" u="none" cap="none" strike="noStrike">
              <a:solidFill>
                <a:schemeClr val="dk1"/>
              </a:solidFill>
              <a:latin typeface="Calibri"/>
              <a:ea typeface="Calibri"/>
              <a:cs typeface="Calibri"/>
              <a:sym typeface="Calibri"/>
            </a:endParaRPr>
          </a:p>
        </p:txBody>
      </p:sp>
      <p:sp>
        <p:nvSpPr>
          <p:cNvPr id="462" name="Google Shape;462;p13"/>
          <p:cNvSpPr/>
          <p:nvPr/>
        </p:nvSpPr>
        <p:spPr>
          <a:xfrm>
            <a:off x="9334500" y="3349823"/>
            <a:ext cx="8020050" cy="4354116"/>
          </a:xfrm>
          <a:prstGeom prst="roundRect">
            <a:avLst>
              <a:gd fmla="val 2188" name="adj"/>
            </a:avLst>
          </a:prstGeom>
          <a:noFill/>
          <a:ln cap="flat" cmpd="sng" w="9525">
            <a:solidFill>
              <a:srgbClr val="FFFFFF">
                <a:alpha val="12157"/>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63" name="Google Shape;463;p13"/>
          <p:cNvPicPr preferRelativeResize="0"/>
          <p:nvPr/>
        </p:nvPicPr>
        <p:blipFill rotWithShape="1">
          <a:blip r:embed="rId3">
            <a:alphaModFix/>
          </a:blip>
          <a:srcRect b="0" l="0" r="0" t="0"/>
          <a:stretch/>
        </p:blipFill>
        <p:spPr>
          <a:xfrm>
            <a:off x="9334500" y="3349823"/>
            <a:ext cx="8020050" cy="4354116"/>
          </a:xfrm>
          <a:prstGeom prst="rect">
            <a:avLst/>
          </a:prstGeom>
          <a:noFill/>
          <a:ln>
            <a:noFill/>
          </a:ln>
        </p:spPr>
      </p:pic>
      <p:sp>
        <p:nvSpPr>
          <p:cNvPr id="464" name="Google Shape;464;p13"/>
          <p:cNvSpPr/>
          <p:nvPr/>
        </p:nvSpPr>
        <p:spPr>
          <a:xfrm>
            <a:off x="9334500" y="7818239"/>
            <a:ext cx="8801100" cy="2381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5A5A5A"/>
              </a:buClr>
              <a:buSzPts val="1350"/>
              <a:buFont typeface="Arial"/>
              <a:buNone/>
            </a:pPr>
            <a:r>
              <a:rPr b="0" i="0" lang="en-US" sz="1350" u="none" cap="none" strike="noStrike">
                <a:solidFill>
                  <a:srgbClr val="5A5A5A"/>
                </a:solidFill>
                <a:latin typeface="Arial"/>
                <a:ea typeface="Arial"/>
                <a:cs typeface="Arial"/>
                <a:sym typeface="Arial"/>
              </a:rPr>
              <a:t>© 2007 Columbia Pictures - Superbad, a Judd Apatow production</a:t>
            </a:r>
            <a:endParaRPr b="0" i="0" sz="1350" u="none" cap="none" strike="noStrike">
              <a:solidFill>
                <a:schemeClr val="dk1"/>
              </a:solidFill>
              <a:latin typeface="Calibri"/>
              <a:ea typeface="Calibri"/>
              <a:cs typeface="Calibri"/>
              <a:sym typeface="Calibri"/>
            </a:endParaRPr>
          </a:p>
        </p:txBody>
      </p:sp>
      <p:pic>
        <p:nvPicPr>
          <p:cNvPr descr="preencoded.png" id="465" name="Google Shape;465;p13"/>
          <p:cNvPicPr preferRelativeResize="0"/>
          <p:nvPr/>
        </p:nvPicPr>
        <p:blipFill rotWithShape="1">
          <a:blip r:embed="rId4">
            <a:alphaModFix/>
          </a:blip>
          <a:srcRect b="0" l="0" r="0" t="0"/>
          <a:stretch/>
        </p:blipFill>
        <p:spPr>
          <a:xfrm>
            <a:off x="16621869" y="9703594"/>
            <a:ext cx="342900" cy="297656"/>
          </a:xfrm>
          <a:prstGeom prst="rect">
            <a:avLst/>
          </a:prstGeom>
          <a:noFill/>
          <a:ln>
            <a:noFill/>
          </a:ln>
        </p:spPr>
      </p:pic>
      <p:sp>
        <p:nvSpPr>
          <p:cNvPr id="466" name="Google Shape;466;p13"/>
          <p:cNvSpPr/>
          <p:nvPr/>
        </p:nvSpPr>
        <p:spPr>
          <a:xfrm>
            <a:off x="17060019" y="9709547"/>
            <a:ext cx="35168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13</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71" name="Shape 471"/>
        <p:cNvGrpSpPr/>
        <p:nvPr/>
      </p:nvGrpSpPr>
      <p:grpSpPr>
        <a:xfrm>
          <a:off x="0" y="0"/>
          <a:ext cx="0" cy="0"/>
          <a:chOff x="0" y="0"/>
          <a:chExt cx="0" cy="0"/>
        </a:xfrm>
      </p:grpSpPr>
      <p:sp>
        <p:nvSpPr>
          <p:cNvPr id="472" name="Google Shape;472;p14"/>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14"/>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4800"/>
              <a:buFont typeface="Arial"/>
              <a:buNone/>
            </a:pPr>
            <a:r>
              <a:rPr b="1" i="0" lang="en-US" sz="4800" u="none" cap="none" strike="noStrike">
                <a:solidFill>
                  <a:srgbClr val="FFFFFF"/>
                </a:solidFill>
                <a:latin typeface="Arial"/>
                <a:ea typeface="Arial"/>
                <a:cs typeface="Arial"/>
                <a:sym typeface="Arial"/>
              </a:rPr>
              <a:t>Video interview </a:t>
            </a:r>
            <a:r>
              <a:rPr b="1" i="0" lang="en-US" sz="4800" u="none" cap="none" strike="noStrike">
                <a:solidFill>
                  <a:srgbClr val="FD7EF5"/>
                </a:solidFill>
                <a:latin typeface="Arial"/>
                <a:ea typeface="Arial"/>
                <a:cs typeface="Arial"/>
                <a:sym typeface="Arial"/>
              </a:rPr>
              <a:t>red flags</a:t>
            </a:r>
            <a:endParaRPr b="0" i="0" sz="4800" u="none" cap="none" strike="noStrike">
              <a:solidFill>
                <a:schemeClr val="dk1"/>
              </a:solidFill>
              <a:latin typeface="Calibri"/>
              <a:ea typeface="Calibri"/>
              <a:cs typeface="Calibri"/>
              <a:sym typeface="Calibri"/>
            </a:endParaRPr>
          </a:p>
        </p:txBody>
      </p:sp>
      <p:sp>
        <p:nvSpPr>
          <p:cNvPr id="474" name="Google Shape;474;p14"/>
          <p:cNvSpPr/>
          <p:nvPr/>
        </p:nvSpPr>
        <p:spPr>
          <a:xfrm>
            <a:off x="952500" y="1538288"/>
            <a:ext cx="7292653" cy="7662863"/>
          </a:xfrm>
          <a:prstGeom prst="roundRect">
            <a:avLst>
              <a:gd fmla="val 1306" name="adj"/>
            </a:avLst>
          </a:prstGeom>
          <a:noFill/>
          <a:ln cap="flat" cmpd="sng" w="9525">
            <a:solidFill>
              <a:srgbClr val="FFFFFF">
                <a:alpha val="12157"/>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75" name="Google Shape;475;p14"/>
          <p:cNvPicPr preferRelativeResize="0"/>
          <p:nvPr/>
        </p:nvPicPr>
        <p:blipFill rotWithShape="1">
          <a:blip r:embed="rId3">
            <a:alphaModFix/>
          </a:blip>
          <a:srcRect b="-2538" l="0" r="0" t="-2538"/>
          <a:stretch/>
        </p:blipFill>
        <p:spPr>
          <a:xfrm>
            <a:off x="952500" y="1538288"/>
            <a:ext cx="7292653" cy="7662863"/>
          </a:xfrm>
          <a:prstGeom prst="rect">
            <a:avLst/>
          </a:prstGeom>
          <a:noFill/>
          <a:ln>
            <a:noFill/>
          </a:ln>
        </p:spPr>
      </p:pic>
      <p:sp>
        <p:nvSpPr>
          <p:cNvPr id="476" name="Google Shape;476;p14"/>
          <p:cNvSpPr/>
          <p:nvPr/>
        </p:nvSpPr>
        <p:spPr>
          <a:xfrm>
            <a:off x="952500" y="9315450"/>
            <a:ext cx="7491811" cy="4381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8A8A8A"/>
              </a:buClr>
              <a:buSzPts val="1350"/>
              <a:buFont typeface="Arial"/>
              <a:buNone/>
            </a:pPr>
            <a:r>
              <a:rPr b="0" i="0" lang="en-US" sz="1350" u="none" cap="none" strike="noStrike">
                <a:solidFill>
                  <a:srgbClr val="8A8A8A"/>
                </a:solidFill>
                <a:latin typeface="Arial"/>
                <a:ea typeface="Arial"/>
                <a:cs typeface="Arial"/>
                <a:sym typeface="Arial"/>
              </a:rPr>
              <a:t>Real DPRK IT worker interview calls. Source: Mauro Eldritch &amp; Heiner García - </a:t>
            </a:r>
            <a:r>
              <a:rPr b="0" i="0" lang="en-US" sz="1350" u="sng" cap="none" strike="noStrike">
                <a:solidFill>
                  <a:srgbClr val="36CDFF"/>
                </a:solidFill>
                <a:latin typeface="Arial"/>
                <a:ea typeface="Arial"/>
                <a:cs typeface="Arial"/>
                <a:sym typeface="Arial"/>
                <a:hlinkClick r:id="rId4">
                  <a:extLst>
                    <a:ext uri="{A12FA001-AC4F-418D-AE19-62706E023703}">
                      <ahyp:hlinkClr val="tx"/>
                    </a:ext>
                  </a:extLst>
                </a:hlinkClick>
              </a:rPr>
              <a:t>any.run - Lazarus Group IT Workers Investigation, Part Two</a:t>
            </a:r>
            <a:endParaRPr b="0" i="0" sz="1350" u="none" cap="none" strike="noStrike">
              <a:solidFill>
                <a:schemeClr val="dk1"/>
              </a:solidFill>
              <a:latin typeface="Calibri"/>
              <a:ea typeface="Calibri"/>
              <a:cs typeface="Calibri"/>
              <a:sym typeface="Calibri"/>
            </a:endParaRPr>
          </a:p>
        </p:txBody>
      </p:sp>
      <p:sp>
        <p:nvSpPr>
          <p:cNvPr id="477" name="Google Shape;477;p14"/>
          <p:cNvSpPr/>
          <p:nvPr/>
        </p:nvSpPr>
        <p:spPr>
          <a:xfrm>
            <a:off x="8607103" y="1538288"/>
            <a:ext cx="8728397" cy="914400"/>
          </a:xfrm>
          <a:prstGeom prst="roundRect">
            <a:avLst>
              <a:gd fmla="val 8333"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4"/>
          <p:cNvSpPr/>
          <p:nvPr/>
        </p:nvSpPr>
        <p:spPr>
          <a:xfrm>
            <a:off x="8835703" y="1728788"/>
            <a:ext cx="9098317"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025"/>
              <a:buFont typeface="Arial"/>
              <a:buNone/>
            </a:pPr>
            <a:r>
              <a:rPr b="1" i="0" lang="en-US" sz="2025" u="none" cap="none" strike="noStrike">
                <a:solidFill>
                  <a:srgbClr val="FFFFFF"/>
                </a:solidFill>
                <a:latin typeface="Arial"/>
                <a:ea typeface="Arial"/>
                <a:cs typeface="Arial"/>
                <a:sym typeface="Arial"/>
              </a:rPr>
              <a:t>Ask them to move the camera</a:t>
            </a:r>
            <a:endParaRPr b="0" i="0" sz="2025" u="none" cap="none" strike="noStrike">
              <a:solidFill>
                <a:schemeClr val="dk1"/>
              </a:solidFill>
              <a:latin typeface="Calibri"/>
              <a:ea typeface="Calibri"/>
              <a:cs typeface="Calibri"/>
              <a:sym typeface="Calibri"/>
            </a:endParaRPr>
          </a:p>
        </p:txBody>
      </p:sp>
      <p:sp>
        <p:nvSpPr>
          <p:cNvPr id="479" name="Google Shape;479;p14"/>
          <p:cNvSpPr/>
          <p:nvPr/>
        </p:nvSpPr>
        <p:spPr>
          <a:xfrm>
            <a:off x="8835703" y="2024062"/>
            <a:ext cx="9098317" cy="2762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650"/>
              <a:buFont typeface="Arial"/>
              <a:buNone/>
            </a:pPr>
            <a:r>
              <a:rPr b="0" i="0" lang="en-US" sz="1650" u="none" cap="none" strike="noStrike">
                <a:solidFill>
                  <a:srgbClr val="969696"/>
                </a:solidFill>
                <a:latin typeface="Arial"/>
                <a:ea typeface="Arial"/>
                <a:cs typeface="Arial"/>
                <a:sym typeface="Arial"/>
              </a:rPr>
              <a:t>pan around the room - live face-swap tools distort or lag under motion</a:t>
            </a:r>
            <a:endParaRPr b="0" i="0" sz="1650" u="none" cap="none" strike="noStrike">
              <a:solidFill>
                <a:schemeClr val="dk1"/>
              </a:solidFill>
              <a:latin typeface="Calibri"/>
              <a:ea typeface="Calibri"/>
              <a:cs typeface="Calibri"/>
              <a:sym typeface="Calibri"/>
            </a:endParaRPr>
          </a:p>
        </p:txBody>
      </p:sp>
      <p:sp>
        <p:nvSpPr>
          <p:cNvPr id="480" name="Google Shape;480;p14"/>
          <p:cNvSpPr/>
          <p:nvPr/>
        </p:nvSpPr>
        <p:spPr>
          <a:xfrm>
            <a:off x="8607103" y="2605088"/>
            <a:ext cx="8728397" cy="914400"/>
          </a:xfrm>
          <a:prstGeom prst="roundRect">
            <a:avLst>
              <a:gd fmla="val 8333"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4"/>
          <p:cNvSpPr/>
          <p:nvPr/>
        </p:nvSpPr>
        <p:spPr>
          <a:xfrm>
            <a:off x="8835703" y="2795588"/>
            <a:ext cx="9098317"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025"/>
              <a:buFont typeface="Arial"/>
              <a:buNone/>
            </a:pPr>
            <a:r>
              <a:rPr b="1" i="0" lang="en-US" sz="2025" u="none" cap="none" strike="noStrike">
                <a:solidFill>
                  <a:srgbClr val="FFFFFF"/>
                </a:solidFill>
                <a:latin typeface="Arial"/>
                <a:ea typeface="Arial"/>
                <a:cs typeface="Arial"/>
                <a:sym typeface="Arial"/>
              </a:rPr>
              <a:t>Request an unprompted screen share</a:t>
            </a:r>
            <a:endParaRPr b="0" i="0" sz="2025" u="none" cap="none" strike="noStrike">
              <a:solidFill>
                <a:schemeClr val="dk1"/>
              </a:solidFill>
              <a:latin typeface="Calibri"/>
              <a:ea typeface="Calibri"/>
              <a:cs typeface="Calibri"/>
              <a:sym typeface="Calibri"/>
            </a:endParaRPr>
          </a:p>
        </p:txBody>
      </p:sp>
      <p:sp>
        <p:nvSpPr>
          <p:cNvPr id="482" name="Google Shape;482;p14"/>
          <p:cNvSpPr/>
          <p:nvPr/>
        </p:nvSpPr>
        <p:spPr>
          <a:xfrm>
            <a:off x="8835703" y="3090863"/>
            <a:ext cx="9098317" cy="2762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650"/>
              <a:buFont typeface="Arial"/>
              <a:buNone/>
            </a:pPr>
            <a:r>
              <a:rPr b="0" i="0" lang="en-US" sz="1650" u="none" cap="none" strike="noStrike">
                <a:solidFill>
                  <a:srgbClr val="969696"/>
                </a:solidFill>
                <a:latin typeface="Arial"/>
                <a:ea typeface="Arial"/>
                <a:cs typeface="Arial"/>
                <a:sym typeface="Arial"/>
              </a:rPr>
              <a:t>watch lighting and edges around the face for filter artifacts</a:t>
            </a:r>
            <a:endParaRPr b="0" i="0" sz="1650" u="none" cap="none" strike="noStrike">
              <a:solidFill>
                <a:schemeClr val="dk1"/>
              </a:solidFill>
              <a:latin typeface="Calibri"/>
              <a:ea typeface="Calibri"/>
              <a:cs typeface="Calibri"/>
              <a:sym typeface="Calibri"/>
            </a:endParaRPr>
          </a:p>
        </p:txBody>
      </p:sp>
      <p:sp>
        <p:nvSpPr>
          <p:cNvPr id="483" name="Google Shape;483;p14"/>
          <p:cNvSpPr/>
          <p:nvPr/>
        </p:nvSpPr>
        <p:spPr>
          <a:xfrm>
            <a:off x="8607103" y="3671888"/>
            <a:ext cx="8728397" cy="914400"/>
          </a:xfrm>
          <a:prstGeom prst="roundRect">
            <a:avLst>
              <a:gd fmla="val 8333"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14"/>
          <p:cNvSpPr/>
          <p:nvPr/>
        </p:nvSpPr>
        <p:spPr>
          <a:xfrm>
            <a:off x="8835703" y="3862387"/>
            <a:ext cx="9098317"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025"/>
              <a:buFont typeface="Arial"/>
              <a:buNone/>
            </a:pPr>
            <a:r>
              <a:rPr b="1" i="0" lang="en-US" sz="2025" u="none" cap="none" strike="noStrike">
                <a:solidFill>
                  <a:srgbClr val="FFFFFF"/>
                </a:solidFill>
                <a:latin typeface="Arial"/>
                <a:ea typeface="Arial"/>
                <a:cs typeface="Arial"/>
                <a:sym typeface="Arial"/>
              </a:rPr>
              <a:t>Ask unscripted follow-up questions</a:t>
            </a:r>
            <a:endParaRPr b="0" i="0" sz="2025" u="none" cap="none" strike="noStrike">
              <a:solidFill>
                <a:schemeClr val="dk1"/>
              </a:solidFill>
              <a:latin typeface="Calibri"/>
              <a:ea typeface="Calibri"/>
              <a:cs typeface="Calibri"/>
              <a:sym typeface="Calibri"/>
            </a:endParaRPr>
          </a:p>
        </p:txBody>
      </p:sp>
      <p:sp>
        <p:nvSpPr>
          <p:cNvPr id="485" name="Google Shape;485;p14"/>
          <p:cNvSpPr/>
          <p:nvPr/>
        </p:nvSpPr>
        <p:spPr>
          <a:xfrm>
            <a:off x="8835703" y="4157663"/>
            <a:ext cx="9098317" cy="2762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650"/>
              <a:buFont typeface="Arial"/>
              <a:buNone/>
            </a:pPr>
            <a:r>
              <a:rPr b="0" i="0" lang="en-US" sz="1650" u="none" cap="none" strike="noStrike">
                <a:solidFill>
                  <a:srgbClr val="969696"/>
                </a:solidFill>
                <a:latin typeface="Arial"/>
                <a:ea typeface="Arial"/>
                <a:cs typeface="Arial"/>
                <a:sym typeface="Arial"/>
              </a:rPr>
              <a:t>probe stated experience in real time - hesitation and generic answers are signals</a:t>
            </a:r>
            <a:endParaRPr b="0" i="0" sz="1650" u="none" cap="none" strike="noStrike">
              <a:solidFill>
                <a:schemeClr val="dk1"/>
              </a:solidFill>
              <a:latin typeface="Calibri"/>
              <a:ea typeface="Calibri"/>
              <a:cs typeface="Calibri"/>
              <a:sym typeface="Calibri"/>
            </a:endParaRPr>
          </a:p>
        </p:txBody>
      </p:sp>
      <p:sp>
        <p:nvSpPr>
          <p:cNvPr id="486" name="Google Shape;486;p14"/>
          <p:cNvSpPr/>
          <p:nvPr/>
        </p:nvSpPr>
        <p:spPr>
          <a:xfrm>
            <a:off x="8607103" y="4738688"/>
            <a:ext cx="8728397" cy="914400"/>
          </a:xfrm>
          <a:prstGeom prst="roundRect">
            <a:avLst>
              <a:gd fmla="val 8333"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4"/>
          <p:cNvSpPr/>
          <p:nvPr/>
        </p:nvSpPr>
        <p:spPr>
          <a:xfrm>
            <a:off x="8835703" y="4929188"/>
            <a:ext cx="9098317"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025"/>
              <a:buFont typeface="Arial"/>
              <a:buNone/>
            </a:pPr>
            <a:r>
              <a:rPr b="1" i="0" lang="en-US" sz="2025" u="none" cap="none" strike="noStrike">
                <a:solidFill>
                  <a:srgbClr val="FFFFFF"/>
                </a:solidFill>
                <a:latin typeface="Arial"/>
                <a:ea typeface="Arial"/>
                <a:cs typeface="Arial"/>
                <a:sym typeface="Arial"/>
              </a:rPr>
              <a:t>Watch mouth-audio sync and lighting</a:t>
            </a:r>
            <a:endParaRPr b="0" i="0" sz="2025" u="none" cap="none" strike="noStrike">
              <a:solidFill>
                <a:schemeClr val="dk1"/>
              </a:solidFill>
              <a:latin typeface="Calibri"/>
              <a:ea typeface="Calibri"/>
              <a:cs typeface="Calibri"/>
              <a:sym typeface="Calibri"/>
            </a:endParaRPr>
          </a:p>
        </p:txBody>
      </p:sp>
      <p:sp>
        <p:nvSpPr>
          <p:cNvPr id="488" name="Google Shape;488;p14"/>
          <p:cNvSpPr/>
          <p:nvPr/>
        </p:nvSpPr>
        <p:spPr>
          <a:xfrm>
            <a:off x="8835703" y="5224463"/>
            <a:ext cx="9098317" cy="2762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650"/>
              <a:buFont typeface="Arial"/>
              <a:buNone/>
            </a:pPr>
            <a:r>
              <a:rPr b="0" i="0" lang="en-US" sz="1650" u="none" cap="none" strike="noStrike">
                <a:solidFill>
                  <a:srgbClr val="969696"/>
                </a:solidFill>
                <a:latin typeface="Arial"/>
                <a:ea typeface="Arial"/>
                <a:cs typeface="Arial"/>
                <a:sym typeface="Arial"/>
              </a:rPr>
              <a:t>deepfake overlays often drift slightly from voice and ambient light</a:t>
            </a:r>
            <a:endParaRPr b="0" i="0" sz="1650" u="none" cap="none" strike="noStrike">
              <a:solidFill>
                <a:schemeClr val="dk1"/>
              </a:solidFill>
              <a:latin typeface="Calibri"/>
              <a:ea typeface="Calibri"/>
              <a:cs typeface="Calibri"/>
              <a:sym typeface="Calibri"/>
            </a:endParaRPr>
          </a:p>
        </p:txBody>
      </p:sp>
      <p:sp>
        <p:nvSpPr>
          <p:cNvPr id="489" name="Google Shape;489;p14"/>
          <p:cNvSpPr/>
          <p:nvPr/>
        </p:nvSpPr>
        <p:spPr>
          <a:xfrm>
            <a:off x="8607103" y="5805488"/>
            <a:ext cx="8728397" cy="914400"/>
          </a:xfrm>
          <a:prstGeom prst="roundRect">
            <a:avLst>
              <a:gd fmla="val 8333"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14"/>
          <p:cNvSpPr/>
          <p:nvPr/>
        </p:nvSpPr>
        <p:spPr>
          <a:xfrm>
            <a:off x="8835703" y="5995988"/>
            <a:ext cx="9098317"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025"/>
              <a:buFont typeface="Arial"/>
              <a:buNone/>
            </a:pPr>
            <a:r>
              <a:rPr b="1" i="0" lang="en-US" sz="2025" u="none" cap="none" strike="noStrike">
                <a:solidFill>
                  <a:srgbClr val="FFFFFF"/>
                </a:solidFill>
                <a:latin typeface="Arial"/>
                <a:ea typeface="Arial"/>
                <a:cs typeface="Arial"/>
                <a:sym typeface="Arial"/>
              </a:rPr>
              <a:t>Hold a government ID up to the live camera</a:t>
            </a:r>
            <a:endParaRPr b="0" i="0" sz="2025" u="none" cap="none" strike="noStrike">
              <a:solidFill>
                <a:schemeClr val="dk1"/>
              </a:solidFill>
              <a:latin typeface="Calibri"/>
              <a:ea typeface="Calibri"/>
              <a:cs typeface="Calibri"/>
              <a:sym typeface="Calibri"/>
            </a:endParaRPr>
          </a:p>
        </p:txBody>
      </p:sp>
      <p:sp>
        <p:nvSpPr>
          <p:cNvPr id="491" name="Google Shape;491;p14"/>
          <p:cNvSpPr/>
          <p:nvPr/>
        </p:nvSpPr>
        <p:spPr>
          <a:xfrm>
            <a:off x="8835703" y="6291263"/>
            <a:ext cx="9098317" cy="2762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650"/>
              <a:buFont typeface="Arial"/>
              <a:buNone/>
            </a:pPr>
            <a:r>
              <a:rPr b="0" i="0" lang="en-US" sz="1650" u="none" cap="none" strike="noStrike">
                <a:solidFill>
                  <a:srgbClr val="969696"/>
                </a:solidFill>
                <a:latin typeface="Arial"/>
                <a:ea typeface="Arial"/>
                <a:cs typeface="Arial"/>
                <a:sym typeface="Arial"/>
              </a:rPr>
              <a:t>compare the face on file to the face on the call, in real time</a:t>
            </a:r>
            <a:endParaRPr b="0" i="0" sz="1650" u="none" cap="none" strike="noStrike">
              <a:solidFill>
                <a:schemeClr val="dk1"/>
              </a:solidFill>
              <a:latin typeface="Calibri"/>
              <a:ea typeface="Calibri"/>
              <a:cs typeface="Calibri"/>
              <a:sym typeface="Calibri"/>
            </a:endParaRPr>
          </a:p>
        </p:txBody>
      </p:sp>
      <p:sp>
        <p:nvSpPr>
          <p:cNvPr id="492" name="Google Shape;492;p14"/>
          <p:cNvSpPr/>
          <p:nvPr/>
        </p:nvSpPr>
        <p:spPr>
          <a:xfrm>
            <a:off x="8607103" y="6872288"/>
            <a:ext cx="8728397" cy="1152525"/>
          </a:xfrm>
          <a:prstGeom prst="roundRect">
            <a:avLst>
              <a:gd fmla="val 6612"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4"/>
          <p:cNvSpPr/>
          <p:nvPr/>
        </p:nvSpPr>
        <p:spPr>
          <a:xfrm>
            <a:off x="8835703" y="7062788"/>
            <a:ext cx="9098317"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025"/>
              <a:buFont typeface="Arial"/>
              <a:buNone/>
            </a:pPr>
            <a:r>
              <a:rPr b="1" i="0" lang="en-US" sz="2025" u="none" cap="none" strike="noStrike">
                <a:solidFill>
                  <a:srgbClr val="FFFFFF"/>
                </a:solidFill>
                <a:latin typeface="Arial"/>
                <a:ea typeface="Arial"/>
                <a:cs typeface="Arial"/>
                <a:sym typeface="Arial"/>
              </a:rPr>
              <a:t>Ask basic local knowledge questions</a:t>
            </a:r>
            <a:endParaRPr b="0" i="0" sz="2025" u="none" cap="none" strike="noStrike">
              <a:solidFill>
                <a:schemeClr val="dk1"/>
              </a:solidFill>
              <a:latin typeface="Calibri"/>
              <a:ea typeface="Calibri"/>
              <a:cs typeface="Calibri"/>
              <a:sym typeface="Calibri"/>
            </a:endParaRPr>
          </a:p>
        </p:txBody>
      </p:sp>
      <p:sp>
        <p:nvSpPr>
          <p:cNvPr id="494" name="Google Shape;494;p14"/>
          <p:cNvSpPr/>
          <p:nvPr/>
        </p:nvSpPr>
        <p:spPr>
          <a:xfrm>
            <a:off x="8835703" y="7358063"/>
            <a:ext cx="8519333" cy="5143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650"/>
              <a:buFont typeface="Arial"/>
              <a:buNone/>
            </a:pPr>
            <a:r>
              <a:rPr b="0" i="0" lang="en-US" sz="1650" u="none" cap="none" strike="noStrike">
                <a:solidFill>
                  <a:srgbClr val="969696"/>
                </a:solidFill>
                <a:latin typeface="Arial"/>
                <a:ea typeface="Arial"/>
                <a:cs typeface="Arial"/>
                <a:sym typeface="Arial"/>
              </a:rPr>
              <a:t>the university they attended, the city they worked in - details anyone who actually lived there would know cold</a:t>
            </a:r>
            <a:endParaRPr b="0" i="0" sz="1650" u="none" cap="none" strike="noStrike">
              <a:solidFill>
                <a:schemeClr val="dk1"/>
              </a:solidFill>
              <a:latin typeface="Calibri"/>
              <a:ea typeface="Calibri"/>
              <a:cs typeface="Calibri"/>
              <a:sym typeface="Calibri"/>
            </a:endParaRPr>
          </a:p>
        </p:txBody>
      </p:sp>
      <p:sp>
        <p:nvSpPr>
          <p:cNvPr id="495" name="Google Shape;495;p14"/>
          <p:cNvSpPr/>
          <p:nvPr/>
        </p:nvSpPr>
        <p:spPr>
          <a:xfrm>
            <a:off x="8607103" y="8139112"/>
            <a:ext cx="8728397" cy="2128838"/>
          </a:xfrm>
          <a:prstGeom prst="roundRect">
            <a:avLst>
              <a:gd fmla="val 4474"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14"/>
          <p:cNvSpPr/>
          <p:nvPr/>
        </p:nvSpPr>
        <p:spPr>
          <a:xfrm>
            <a:off x="8883328" y="8377238"/>
            <a:ext cx="8993542"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800"/>
              <a:buFont typeface="Arial"/>
              <a:buNone/>
            </a:pPr>
            <a:r>
              <a:rPr b="1" i="0" lang="en-US" sz="1800" u="none" cap="none" strike="noStrike">
                <a:solidFill>
                  <a:srgbClr val="36CDFF"/>
                </a:solidFill>
                <a:latin typeface="Arial"/>
                <a:ea typeface="Arial"/>
                <a:cs typeface="Arial"/>
                <a:sym typeface="Arial"/>
              </a:rPr>
              <a:t>WATCH: REAL INTERVIEW FOOTAGE</a:t>
            </a:r>
            <a:endParaRPr b="0" i="0" sz="1800" u="none" cap="none" strike="noStrike">
              <a:solidFill>
                <a:schemeClr val="dk1"/>
              </a:solidFill>
              <a:latin typeface="Calibri"/>
              <a:ea typeface="Calibri"/>
              <a:cs typeface="Calibri"/>
              <a:sym typeface="Calibri"/>
            </a:endParaRPr>
          </a:p>
        </p:txBody>
      </p:sp>
      <p:sp>
        <p:nvSpPr>
          <p:cNvPr id="497" name="Google Shape;497;p14">
            <a:hlinkClick r:id="rId5"/>
          </p:cNvPr>
          <p:cNvSpPr/>
          <p:nvPr/>
        </p:nvSpPr>
        <p:spPr>
          <a:xfrm>
            <a:off x="8883328" y="8753475"/>
            <a:ext cx="8993542"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800"/>
              <a:buFont typeface="Arial"/>
              <a:buNone/>
            </a:pPr>
            <a:r>
              <a:rPr b="0" i="0" lang="en-US" sz="1800" u="sng" cap="none" strike="noStrike">
                <a:solidFill>
                  <a:srgbClr val="36CDFF"/>
                </a:solidFill>
                <a:latin typeface="Arial"/>
                <a:ea typeface="Arial"/>
                <a:cs typeface="Arial"/>
                <a:sym typeface="Arial"/>
                <a:hlinkClick r:id="rId6">
                  <a:extLst>
                    <a:ext uri="{A12FA001-AC4F-418D-AE19-62706E023703}">
                      <ahyp:hlinkClr val="tx"/>
                    </a:ext>
                  </a:extLst>
                </a:hlinkClick>
              </a:rPr>
              <a:t>youtube.com/watch?v=vxgf12VoMDM</a:t>
            </a:r>
            <a:endParaRPr b="0" i="0" sz="1800" u="none" cap="none" strike="noStrike">
              <a:solidFill>
                <a:schemeClr val="dk1"/>
              </a:solidFill>
              <a:latin typeface="Calibri"/>
              <a:ea typeface="Calibri"/>
              <a:cs typeface="Calibri"/>
              <a:sym typeface="Calibri"/>
            </a:endParaRPr>
          </a:p>
        </p:txBody>
      </p:sp>
      <p:sp>
        <p:nvSpPr>
          <p:cNvPr id="498" name="Google Shape;498;p14">
            <a:hlinkClick r:id="rId7"/>
          </p:cNvPr>
          <p:cNvSpPr/>
          <p:nvPr/>
        </p:nvSpPr>
        <p:spPr>
          <a:xfrm>
            <a:off x="8883328" y="9091613"/>
            <a:ext cx="8993542"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800"/>
              <a:buFont typeface="Arial"/>
              <a:buNone/>
            </a:pPr>
            <a:r>
              <a:rPr b="0" i="0" lang="en-US" sz="1800" u="sng" cap="none" strike="noStrike">
                <a:solidFill>
                  <a:srgbClr val="36CDFF"/>
                </a:solidFill>
                <a:latin typeface="Arial"/>
                <a:ea typeface="Arial"/>
                <a:cs typeface="Arial"/>
                <a:sym typeface="Arial"/>
                <a:hlinkClick r:id="rId8">
                  <a:extLst>
                    <a:ext uri="{A12FA001-AC4F-418D-AE19-62706E023703}">
                      <ahyp:hlinkClr val="tx"/>
                    </a:ext>
                  </a:extLst>
                </a:hlinkClick>
              </a:rPr>
              <a:t>youtube.com/watch?v=KqhOVIogLGY</a:t>
            </a:r>
            <a:endParaRPr b="0" i="0" sz="1800" u="none" cap="none" strike="noStrike">
              <a:solidFill>
                <a:schemeClr val="dk1"/>
              </a:solidFill>
              <a:latin typeface="Calibri"/>
              <a:ea typeface="Calibri"/>
              <a:cs typeface="Calibri"/>
              <a:sym typeface="Calibri"/>
            </a:endParaRPr>
          </a:p>
        </p:txBody>
      </p:sp>
      <p:sp>
        <p:nvSpPr>
          <p:cNvPr id="499" name="Google Shape;499;p14">
            <a:hlinkClick r:id="rId9"/>
          </p:cNvPr>
          <p:cNvSpPr/>
          <p:nvPr/>
        </p:nvSpPr>
        <p:spPr>
          <a:xfrm>
            <a:off x="8883328" y="9429750"/>
            <a:ext cx="8993542"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800"/>
              <a:buFont typeface="Arial"/>
              <a:buNone/>
            </a:pPr>
            <a:r>
              <a:rPr b="0" i="0" lang="en-US" sz="1800" u="sng" cap="none" strike="noStrike">
                <a:solidFill>
                  <a:srgbClr val="36CDFF"/>
                </a:solidFill>
                <a:latin typeface="Arial"/>
                <a:ea typeface="Arial"/>
                <a:cs typeface="Arial"/>
                <a:sym typeface="Arial"/>
                <a:hlinkClick r:id="rId10">
                  <a:extLst>
                    <a:ext uri="{A12FA001-AC4F-418D-AE19-62706E023703}">
                      <ahyp:hlinkClr val="tx"/>
                    </a:ext>
                  </a:extLst>
                </a:hlinkClick>
              </a:rPr>
              <a:t>youtube.com/watch?v=GNuF0H_K4Tc</a:t>
            </a:r>
            <a:endParaRPr b="0" i="0" sz="1800" u="none" cap="none" strike="noStrike">
              <a:solidFill>
                <a:schemeClr val="dk1"/>
              </a:solidFill>
              <a:latin typeface="Calibri"/>
              <a:ea typeface="Calibri"/>
              <a:cs typeface="Calibri"/>
              <a:sym typeface="Calibri"/>
            </a:endParaRPr>
          </a:p>
        </p:txBody>
      </p:sp>
      <p:sp>
        <p:nvSpPr>
          <p:cNvPr id="500" name="Google Shape;500;p14">
            <a:hlinkClick r:id="rId11"/>
          </p:cNvPr>
          <p:cNvSpPr/>
          <p:nvPr/>
        </p:nvSpPr>
        <p:spPr>
          <a:xfrm>
            <a:off x="8883328" y="9767888"/>
            <a:ext cx="8993542"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800"/>
              <a:buFont typeface="Arial"/>
              <a:buNone/>
            </a:pPr>
            <a:r>
              <a:rPr b="0" i="0" lang="en-US" sz="1800" u="sng" cap="none" strike="noStrike">
                <a:solidFill>
                  <a:srgbClr val="36CDFF"/>
                </a:solidFill>
                <a:latin typeface="Arial"/>
                <a:ea typeface="Arial"/>
                <a:cs typeface="Arial"/>
                <a:sym typeface="Arial"/>
                <a:hlinkClick r:id="rId12">
                  <a:extLst>
                    <a:ext uri="{A12FA001-AC4F-418D-AE19-62706E023703}">
                      <ahyp:hlinkClr val="tx"/>
                    </a:ext>
                  </a:extLst>
                </a:hlinkClick>
              </a:rPr>
              <a:t>youtube.com/watch?v=dPAjfHr4kzk</a:t>
            </a:r>
            <a:endParaRPr b="0" i="0" sz="1800" u="none" cap="none" strike="noStrike">
              <a:solidFill>
                <a:schemeClr val="dk1"/>
              </a:solidFill>
              <a:latin typeface="Calibri"/>
              <a:ea typeface="Calibri"/>
              <a:cs typeface="Calibri"/>
              <a:sym typeface="Calibri"/>
            </a:endParaRPr>
          </a:p>
        </p:txBody>
      </p:sp>
      <p:pic>
        <p:nvPicPr>
          <p:cNvPr descr="preencoded.png" id="501" name="Google Shape;501;p14"/>
          <p:cNvPicPr preferRelativeResize="0"/>
          <p:nvPr/>
        </p:nvPicPr>
        <p:blipFill rotWithShape="1">
          <a:blip r:embed="rId13">
            <a:alphaModFix/>
          </a:blip>
          <a:srcRect b="0" l="0" r="0" t="0"/>
          <a:stretch/>
        </p:blipFill>
        <p:spPr>
          <a:xfrm>
            <a:off x="16621869" y="9703594"/>
            <a:ext cx="342900" cy="297656"/>
          </a:xfrm>
          <a:prstGeom prst="rect">
            <a:avLst/>
          </a:prstGeom>
          <a:noFill/>
          <a:ln>
            <a:noFill/>
          </a:ln>
        </p:spPr>
      </p:pic>
      <p:sp>
        <p:nvSpPr>
          <p:cNvPr id="502" name="Google Shape;502;p14"/>
          <p:cNvSpPr/>
          <p:nvPr/>
        </p:nvSpPr>
        <p:spPr>
          <a:xfrm>
            <a:off x="17060019" y="9709547"/>
            <a:ext cx="35168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14</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07" name="Shape 507"/>
        <p:cNvGrpSpPr/>
        <p:nvPr/>
      </p:nvGrpSpPr>
      <p:grpSpPr>
        <a:xfrm>
          <a:off x="0" y="0"/>
          <a:ext cx="0" cy="0"/>
          <a:chOff x="0" y="0"/>
          <a:chExt cx="0" cy="0"/>
        </a:xfrm>
      </p:grpSpPr>
      <p:sp>
        <p:nvSpPr>
          <p:cNvPr id="508" name="Google Shape;508;p15"/>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15"/>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4800"/>
              <a:buFont typeface="Arial"/>
              <a:buNone/>
            </a:pPr>
            <a:r>
              <a:rPr b="1" i="0" lang="en-US" sz="4800" u="none" cap="none" strike="noStrike">
                <a:solidFill>
                  <a:srgbClr val="36CDFF"/>
                </a:solidFill>
                <a:latin typeface="Arial"/>
                <a:ea typeface="Arial"/>
                <a:cs typeface="Arial"/>
                <a:sym typeface="Arial"/>
              </a:rPr>
              <a:t>Facial recognition: </a:t>
            </a:r>
            <a:r>
              <a:rPr b="1" i="0" lang="en-US" sz="4800" u="none" cap="none" strike="noStrike">
                <a:solidFill>
                  <a:srgbClr val="FFFFFF"/>
                </a:solidFill>
                <a:latin typeface="Arial"/>
                <a:ea typeface="Arial"/>
                <a:cs typeface="Arial"/>
                <a:sym typeface="Arial"/>
              </a:rPr>
              <a:t>the nuclear option</a:t>
            </a:r>
            <a:endParaRPr b="0" i="0" sz="4800" u="none" cap="none" strike="noStrike">
              <a:solidFill>
                <a:schemeClr val="dk1"/>
              </a:solidFill>
              <a:latin typeface="Calibri"/>
              <a:ea typeface="Calibri"/>
              <a:cs typeface="Calibri"/>
              <a:sym typeface="Calibri"/>
            </a:endParaRPr>
          </a:p>
        </p:txBody>
      </p:sp>
      <p:sp>
        <p:nvSpPr>
          <p:cNvPr id="510" name="Google Shape;510;p15"/>
          <p:cNvSpPr/>
          <p:nvPr/>
        </p:nvSpPr>
        <p:spPr>
          <a:xfrm>
            <a:off x="952500" y="2376934"/>
            <a:ext cx="8406259" cy="1257300"/>
          </a:xfrm>
          <a:prstGeom prst="roundRect">
            <a:avLst>
              <a:gd fmla="val 7576"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15"/>
          <p:cNvSpPr/>
          <p:nvPr/>
        </p:nvSpPr>
        <p:spPr>
          <a:xfrm>
            <a:off x="1190625" y="2576959"/>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12" name="Google Shape;512;p15"/>
          <p:cNvPicPr preferRelativeResize="0"/>
          <p:nvPr/>
        </p:nvPicPr>
        <p:blipFill rotWithShape="1">
          <a:blip r:embed="rId3">
            <a:alphaModFix/>
          </a:blip>
          <a:srcRect b="0" l="0" r="0" t="0"/>
          <a:stretch/>
        </p:blipFill>
        <p:spPr>
          <a:xfrm>
            <a:off x="1314450" y="2700784"/>
            <a:ext cx="228600" cy="228600"/>
          </a:xfrm>
          <a:prstGeom prst="rect">
            <a:avLst/>
          </a:prstGeom>
          <a:noFill/>
          <a:ln>
            <a:noFill/>
          </a:ln>
        </p:spPr>
      </p:pic>
      <p:sp>
        <p:nvSpPr>
          <p:cNvPr id="513" name="Google Shape;513;p15"/>
          <p:cNvSpPr/>
          <p:nvPr/>
        </p:nvSpPr>
        <p:spPr>
          <a:xfrm>
            <a:off x="1819275" y="2638871"/>
            <a:ext cx="6152421" cy="3905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PimEyes</a:t>
            </a:r>
            <a:endParaRPr b="0" i="0" sz="2400" u="none" cap="none" strike="noStrike">
              <a:solidFill>
                <a:schemeClr val="dk1"/>
              </a:solidFill>
              <a:latin typeface="Calibri"/>
              <a:ea typeface="Calibri"/>
              <a:cs typeface="Calibri"/>
              <a:sym typeface="Calibri"/>
            </a:endParaRPr>
          </a:p>
        </p:txBody>
      </p:sp>
      <p:sp>
        <p:nvSpPr>
          <p:cNvPr id="514" name="Google Shape;514;p15"/>
          <p:cNvSpPr/>
          <p:nvPr/>
        </p:nvSpPr>
        <p:spPr>
          <a:xfrm>
            <a:off x="7564785" y="2672209"/>
            <a:ext cx="1711434"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950"/>
              <a:buFont typeface="Arial"/>
              <a:buNone/>
            </a:pPr>
            <a:r>
              <a:rPr b="0" i="0" lang="en-US" sz="1950" u="none" cap="none" strike="noStrike">
                <a:solidFill>
                  <a:srgbClr val="36CDFF"/>
                </a:solidFill>
                <a:latin typeface="Arial"/>
                <a:ea typeface="Arial"/>
                <a:cs typeface="Arial"/>
                <a:sym typeface="Arial"/>
              </a:rPr>
              <a:t>C$40–125/mo</a:t>
            </a:r>
            <a:endParaRPr b="0" i="0" sz="1950" u="none" cap="none" strike="noStrike">
              <a:solidFill>
                <a:schemeClr val="dk1"/>
              </a:solidFill>
              <a:latin typeface="Calibri"/>
              <a:ea typeface="Calibri"/>
              <a:cs typeface="Calibri"/>
              <a:sym typeface="Calibri"/>
            </a:endParaRPr>
          </a:p>
        </p:txBody>
      </p:sp>
      <p:sp>
        <p:nvSpPr>
          <p:cNvPr id="515" name="Google Shape;515;p15"/>
          <p:cNvSpPr/>
          <p:nvPr/>
        </p:nvSpPr>
        <p:spPr>
          <a:xfrm>
            <a:off x="1190625" y="3148459"/>
            <a:ext cx="8723010"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950"/>
              <a:buFont typeface="Arial"/>
              <a:buNone/>
            </a:pPr>
            <a:r>
              <a:rPr b="0" i="0" lang="en-US" sz="1950" u="none" cap="none" strike="noStrike">
                <a:solidFill>
                  <a:srgbClr val="C8C8C8"/>
                </a:solidFill>
                <a:latin typeface="Arial"/>
                <a:ea typeface="Arial"/>
                <a:cs typeface="Arial"/>
                <a:sym typeface="Arial"/>
              </a:rPr>
              <a:t>2.1B faces · facial geometry · Bellingcat-approved · incl. takedown help</a:t>
            </a:r>
            <a:endParaRPr b="0" i="0" sz="1950" u="none" cap="none" strike="noStrike">
              <a:solidFill>
                <a:schemeClr val="dk1"/>
              </a:solidFill>
              <a:latin typeface="Calibri"/>
              <a:ea typeface="Calibri"/>
              <a:cs typeface="Calibri"/>
              <a:sym typeface="Calibri"/>
            </a:endParaRPr>
          </a:p>
        </p:txBody>
      </p:sp>
      <p:sp>
        <p:nvSpPr>
          <p:cNvPr id="516" name="Google Shape;516;p15"/>
          <p:cNvSpPr/>
          <p:nvPr/>
        </p:nvSpPr>
        <p:spPr>
          <a:xfrm>
            <a:off x="952500" y="3862834"/>
            <a:ext cx="8406259" cy="1257300"/>
          </a:xfrm>
          <a:prstGeom prst="roundRect">
            <a:avLst>
              <a:gd fmla="val 7576"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15"/>
          <p:cNvSpPr/>
          <p:nvPr/>
        </p:nvSpPr>
        <p:spPr>
          <a:xfrm>
            <a:off x="1190625" y="4062859"/>
            <a:ext cx="476250" cy="476250"/>
          </a:xfrm>
          <a:prstGeom prst="roundRect">
            <a:avLst>
              <a:gd fmla="val 18000" name="adj"/>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18" name="Google Shape;518;p15"/>
          <p:cNvPicPr preferRelativeResize="0"/>
          <p:nvPr/>
        </p:nvPicPr>
        <p:blipFill rotWithShape="1">
          <a:blip r:embed="rId3">
            <a:alphaModFix/>
          </a:blip>
          <a:srcRect b="0" l="0" r="0" t="0"/>
          <a:stretch/>
        </p:blipFill>
        <p:spPr>
          <a:xfrm>
            <a:off x="1314450" y="4186684"/>
            <a:ext cx="228600" cy="228600"/>
          </a:xfrm>
          <a:prstGeom prst="rect">
            <a:avLst/>
          </a:prstGeom>
          <a:noFill/>
          <a:ln>
            <a:noFill/>
          </a:ln>
        </p:spPr>
      </p:pic>
      <p:sp>
        <p:nvSpPr>
          <p:cNvPr id="519" name="Google Shape;519;p15"/>
          <p:cNvSpPr/>
          <p:nvPr/>
        </p:nvSpPr>
        <p:spPr>
          <a:xfrm>
            <a:off x="1819275" y="4124771"/>
            <a:ext cx="6031766" cy="3905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FaceCheck.ID</a:t>
            </a:r>
            <a:endParaRPr b="0" i="0" sz="2400" u="none" cap="none" strike="noStrike">
              <a:solidFill>
                <a:schemeClr val="dk1"/>
              </a:solidFill>
              <a:latin typeface="Calibri"/>
              <a:ea typeface="Calibri"/>
              <a:cs typeface="Calibri"/>
              <a:sym typeface="Calibri"/>
            </a:endParaRPr>
          </a:p>
        </p:txBody>
      </p:sp>
      <p:sp>
        <p:nvSpPr>
          <p:cNvPr id="520" name="Google Shape;520;p15"/>
          <p:cNvSpPr/>
          <p:nvPr/>
        </p:nvSpPr>
        <p:spPr>
          <a:xfrm>
            <a:off x="7455098" y="4158109"/>
            <a:ext cx="1832089"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950"/>
              <a:buFont typeface="Arial"/>
              <a:buNone/>
            </a:pPr>
            <a:r>
              <a:rPr b="0" i="0" lang="en-US" sz="1950" u="none" cap="none" strike="noStrike">
                <a:solidFill>
                  <a:srgbClr val="36CDFF"/>
                </a:solidFill>
                <a:latin typeface="Arial"/>
                <a:ea typeface="Arial"/>
                <a:cs typeface="Arial"/>
                <a:sym typeface="Arial"/>
              </a:rPr>
              <a:t>pay-per-search</a:t>
            </a:r>
            <a:endParaRPr b="0" i="0" sz="1950" u="none" cap="none" strike="noStrike">
              <a:solidFill>
                <a:schemeClr val="dk1"/>
              </a:solidFill>
              <a:latin typeface="Calibri"/>
              <a:ea typeface="Calibri"/>
              <a:cs typeface="Calibri"/>
              <a:sym typeface="Calibri"/>
            </a:endParaRPr>
          </a:p>
        </p:txBody>
      </p:sp>
      <p:sp>
        <p:nvSpPr>
          <p:cNvPr id="521" name="Google Shape;521;p15"/>
          <p:cNvSpPr/>
          <p:nvPr/>
        </p:nvSpPr>
        <p:spPr>
          <a:xfrm>
            <a:off x="1190625" y="4634359"/>
            <a:ext cx="8723010"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950"/>
              <a:buFont typeface="Arial"/>
              <a:buNone/>
            </a:pPr>
            <a:r>
              <a:rPr b="0" i="0" lang="en-US" sz="1950" u="none" cap="none" strike="noStrike">
                <a:solidFill>
                  <a:srgbClr val="C8C8C8"/>
                </a:solidFill>
                <a:latin typeface="Arial"/>
                <a:ea typeface="Arial"/>
                <a:cs typeface="Arial"/>
                <a:sym typeface="Arial"/>
              </a:rPr>
              <a:t>700M+ faces incl. mugshots · confidence scores 50–100 · fraud focus</a:t>
            </a:r>
            <a:endParaRPr b="0" i="0" sz="1950" u="none" cap="none" strike="noStrike">
              <a:solidFill>
                <a:schemeClr val="dk1"/>
              </a:solidFill>
              <a:latin typeface="Calibri"/>
              <a:ea typeface="Calibri"/>
              <a:cs typeface="Calibri"/>
              <a:sym typeface="Calibri"/>
            </a:endParaRPr>
          </a:p>
        </p:txBody>
      </p:sp>
      <p:sp>
        <p:nvSpPr>
          <p:cNvPr id="522" name="Google Shape;522;p15"/>
          <p:cNvSpPr/>
          <p:nvPr/>
        </p:nvSpPr>
        <p:spPr>
          <a:xfrm>
            <a:off x="952500" y="5348734"/>
            <a:ext cx="8406259" cy="1543050"/>
          </a:xfrm>
          <a:prstGeom prst="roundRect">
            <a:avLst>
              <a:gd fmla="val 6173" name="adj"/>
            </a:avLst>
          </a:prstGeom>
          <a:solidFill>
            <a:srgbClr val="E31E24">
              <a:alpha val="7843"/>
            </a:srgbClr>
          </a:solidFill>
          <a:ln cap="flat" cmpd="sng" w="9525">
            <a:solidFill>
              <a:srgbClr val="E31E24">
                <a:alpha val="3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15"/>
          <p:cNvSpPr/>
          <p:nvPr/>
        </p:nvSpPr>
        <p:spPr>
          <a:xfrm>
            <a:off x="1190625" y="5548759"/>
            <a:ext cx="476250" cy="476250"/>
          </a:xfrm>
          <a:prstGeom prst="roundRect">
            <a:avLst>
              <a:gd fmla="val 18000" name="adj"/>
            </a:avLst>
          </a:prstGeom>
          <a:solidFill>
            <a:srgbClr val="0B0E14"/>
          </a:solidFill>
          <a:ln cap="flat" cmpd="sng" w="9525">
            <a:solidFill>
              <a:srgbClr val="E31E24">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24" name="Google Shape;524;p15"/>
          <p:cNvPicPr preferRelativeResize="0"/>
          <p:nvPr/>
        </p:nvPicPr>
        <p:blipFill rotWithShape="1">
          <a:blip r:embed="rId4">
            <a:alphaModFix/>
          </a:blip>
          <a:srcRect b="0" l="0" r="0" t="0"/>
          <a:stretch/>
        </p:blipFill>
        <p:spPr>
          <a:xfrm>
            <a:off x="1314450" y="5672584"/>
            <a:ext cx="228600" cy="228600"/>
          </a:xfrm>
          <a:prstGeom prst="rect">
            <a:avLst/>
          </a:prstGeom>
          <a:noFill/>
          <a:ln>
            <a:noFill/>
          </a:ln>
        </p:spPr>
      </p:pic>
      <p:sp>
        <p:nvSpPr>
          <p:cNvPr id="525" name="Google Shape;525;p15"/>
          <p:cNvSpPr/>
          <p:nvPr/>
        </p:nvSpPr>
        <p:spPr>
          <a:xfrm>
            <a:off x="1819275" y="5610671"/>
            <a:ext cx="6485491" cy="3905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Clearview AI</a:t>
            </a:r>
            <a:endParaRPr b="0" i="0" sz="2400" u="none" cap="none" strike="noStrike">
              <a:solidFill>
                <a:schemeClr val="dk1"/>
              </a:solidFill>
              <a:latin typeface="Calibri"/>
              <a:ea typeface="Calibri"/>
              <a:cs typeface="Calibri"/>
              <a:sym typeface="Calibri"/>
            </a:endParaRPr>
          </a:p>
        </p:txBody>
      </p:sp>
      <p:sp>
        <p:nvSpPr>
          <p:cNvPr id="526" name="Google Shape;526;p15"/>
          <p:cNvSpPr/>
          <p:nvPr/>
        </p:nvSpPr>
        <p:spPr>
          <a:xfrm>
            <a:off x="7867576" y="5644009"/>
            <a:ext cx="1378364"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1950"/>
              <a:buFont typeface="Arial"/>
              <a:buNone/>
            </a:pPr>
            <a:r>
              <a:rPr b="0" i="0" lang="en-US" sz="1950" u="none" cap="none" strike="noStrike">
                <a:solidFill>
                  <a:srgbClr val="E31E24"/>
                </a:solidFill>
                <a:latin typeface="Arial"/>
                <a:ea typeface="Arial"/>
                <a:cs typeface="Arial"/>
                <a:sym typeface="Arial"/>
              </a:rPr>
              <a:t>unavailable</a:t>
            </a:r>
            <a:endParaRPr b="0" i="0" sz="1950" u="none" cap="none" strike="noStrike">
              <a:solidFill>
                <a:schemeClr val="dk1"/>
              </a:solidFill>
              <a:latin typeface="Calibri"/>
              <a:ea typeface="Calibri"/>
              <a:cs typeface="Calibri"/>
              <a:sym typeface="Calibri"/>
            </a:endParaRPr>
          </a:p>
        </p:txBody>
      </p:sp>
      <p:sp>
        <p:nvSpPr>
          <p:cNvPr id="527" name="Google Shape;527;p15"/>
          <p:cNvSpPr/>
          <p:nvPr/>
        </p:nvSpPr>
        <p:spPr>
          <a:xfrm>
            <a:off x="1190625" y="6120259"/>
            <a:ext cx="8167909" cy="6096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950"/>
              <a:buFont typeface="Arial"/>
              <a:buNone/>
            </a:pPr>
            <a:r>
              <a:rPr b="0" i="0" lang="en-US" sz="1950" u="none" cap="none" strike="noStrike">
                <a:solidFill>
                  <a:srgbClr val="C8C8C8"/>
                </a:solidFill>
                <a:latin typeface="Arial"/>
                <a:ea typeface="Arial"/>
                <a:cs typeface="Arial"/>
                <a:sym typeface="Arial"/>
              </a:rPr>
              <a:t>50B+ images · 99%+ accuracy · banned for private use · C$140M+ fines</a:t>
            </a:r>
            <a:endParaRPr b="0" i="0" sz="1950" u="none" cap="none" strike="noStrike">
              <a:solidFill>
                <a:schemeClr val="dk1"/>
              </a:solidFill>
              <a:latin typeface="Calibri"/>
              <a:ea typeface="Calibri"/>
              <a:cs typeface="Calibri"/>
              <a:sym typeface="Calibri"/>
            </a:endParaRPr>
          </a:p>
        </p:txBody>
      </p:sp>
      <p:sp>
        <p:nvSpPr>
          <p:cNvPr id="528" name="Google Shape;528;p15"/>
          <p:cNvSpPr/>
          <p:nvPr/>
        </p:nvSpPr>
        <p:spPr>
          <a:xfrm>
            <a:off x="952500" y="7215634"/>
            <a:ext cx="9246885" cy="384795"/>
          </a:xfrm>
          <a:prstGeom prst="rect">
            <a:avLst/>
          </a:prstGeom>
          <a:noFill/>
          <a:ln>
            <a:noFill/>
          </a:ln>
        </p:spPr>
        <p:txBody>
          <a:bodyPr anchorCtr="0" anchor="t" bIns="25400" lIns="25400" spcFirstLastPara="1" rIns="25400" wrap="square" tIns="25400">
            <a:normAutofit/>
          </a:bodyPr>
          <a:lstStyle/>
          <a:p>
            <a:pPr indent="0" lvl="0" marL="0" marR="0" rtl="0" algn="l">
              <a:lnSpc>
                <a:spcPct val="121333"/>
              </a:lnSpc>
              <a:spcBef>
                <a:spcPts val="0"/>
              </a:spcBef>
              <a:spcAft>
                <a:spcPts val="0"/>
              </a:spcAft>
              <a:buClr>
                <a:srgbClr val="FD7EF5"/>
              </a:buClr>
              <a:buSzPts val="1950"/>
              <a:buFont typeface="Arial"/>
              <a:buNone/>
            </a:pPr>
            <a:r>
              <a:rPr b="1" i="0" lang="en-US" sz="1950" u="none" cap="none" strike="noStrike">
                <a:solidFill>
                  <a:srgbClr val="FD7EF5"/>
                </a:solidFill>
                <a:latin typeface="Arial"/>
                <a:ea typeface="Arial"/>
                <a:cs typeface="Arial"/>
                <a:sym typeface="Arial"/>
              </a:rPr>
              <a:t>FREE:</a:t>
            </a:r>
            <a:r>
              <a:rPr b="0" i="0" lang="en-US" sz="1950" u="none" cap="none" strike="noStrike">
                <a:solidFill>
                  <a:srgbClr val="C8C8C8"/>
                </a:solidFill>
                <a:latin typeface="Arial"/>
                <a:ea typeface="Arial"/>
                <a:cs typeface="Arial"/>
                <a:sym typeface="Arial"/>
              </a:rPr>
              <a:t>Google Images · TinEye · Yandex (best for faces) · Bing Visual</a:t>
            </a:r>
            <a:endParaRPr b="0" i="0" sz="1950" u="none" cap="none" strike="noStrike">
              <a:solidFill>
                <a:schemeClr val="dk1"/>
              </a:solidFill>
              <a:latin typeface="Calibri"/>
              <a:ea typeface="Calibri"/>
              <a:cs typeface="Calibri"/>
              <a:sym typeface="Calibri"/>
            </a:endParaRPr>
          </a:p>
        </p:txBody>
      </p:sp>
      <p:sp>
        <p:nvSpPr>
          <p:cNvPr id="529" name="Google Shape;529;p15"/>
          <p:cNvSpPr/>
          <p:nvPr/>
        </p:nvSpPr>
        <p:spPr>
          <a:xfrm>
            <a:off x="952500" y="7790929"/>
            <a:ext cx="8406259" cy="1047750"/>
          </a:xfrm>
          <a:prstGeom prst="roundRect">
            <a:avLst>
              <a:gd fmla="val 9091" name="adj"/>
            </a:avLst>
          </a:prstGeom>
          <a:solidFill>
            <a:srgbClr val="36CDFF">
              <a:alpha val="7843"/>
            </a:srgbClr>
          </a:solidFill>
          <a:ln cap="flat" cmpd="sng" w="9525">
            <a:solidFill>
              <a:srgbClr val="36CDFF">
                <a:alpha val="3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5"/>
          <p:cNvSpPr/>
          <p:nvPr/>
        </p:nvSpPr>
        <p:spPr>
          <a:xfrm>
            <a:off x="1190625" y="7971904"/>
            <a:ext cx="8182197" cy="723900"/>
          </a:xfrm>
          <a:prstGeom prst="rect">
            <a:avLst/>
          </a:prstGeom>
          <a:noFill/>
          <a:ln>
            <a:noFill/>
          </a:ln>
        </p:spPr>
        <p:txBody>
          <a:bodyPr anchorCtr="0" anchor="t" bIns="25400" lIns="25400" spcFirstLastPara="1" rIns="25400" wrap="square" tIns="25400">
            <a:normAutofit/>
          </a:bodyPr>
          <a:lstStyle/>
          <a:p>
            <a:pPr indent="0" lvl="0" marL="0" marR="0" rtl="0" algn="l">
              <a:lnSpc>
                <a:spcPct val="122182"/>
              </a:lnSpc>
              <a:spcBef>
                <a:spcPts val="0"/>
              </a:spcBef>
              <a:spcAft>
                <a:spcPts val="0"/>
              </a:spcAft>
              <a:buClr>
                <a:srgbClr val="36CDFF"/>
              </a:buClr>
              <a:buSzPts val="1800"/>
              <a:buFont typeface="Arial"/>
              <a:buNone/>
            </a:pPr>
            <a:r>
              <a:rPr b="1" i="0" lang="en-US" sz="1800" u="none" cap="none" strike="noStrike">
                <a:solidFill>
                  <a:srgbClr val="36CDFF"/>
                </a:solidFill>
                <a:latin typeface="Arial"/>
                <a:ea typeface="Arial"/>
                <a:cs typeface="Arial"/>
                <a:sym typeface="Arial"/>
              </a:rPr>
              <a:t>LEGAL: </a:t>
            </a:r>
            <a:r>
              <a:rPr b="0" i="0" lang="en-US" sz="1800" u="none" cap="none" strike="noStrike">
                <a:solidFill>
                  <a:srgbClr val="C8C8C8"/>
                </a:solidFill>
                <a:latin typeface="Arial"/>
                <a:ea typeface="Arial"/>
                <a:cs typeface="Arial"/>
                <a:sym typeface="Arial"/>
              </a:rPr>
              <a:t>Biometric search is special category data - UK/EU GDPR, PIPEDA, and Québec Law 25 (notify the CAI first).</a:t>
            </a:r>
            <a:endParaRPr b="0" i="0" sz="1800" u="none" cap="none" strike="noStrike">
              <a:solidFill>
                <a:schemeClr val="dk1"/>
              </a:solidFill>
              <a:latin typeface="Calibri"/>
              <a:ea typeface="Calibri"/>
              <a:cs typeface="Calibri"/>
              <a:sym typeface="Calibri"/>
            </a:endParaRPr>
          </a:p>
        </p:txBody>
      </p:sp>
      <p:sp>
        <p:nvSpPr>
          <p:cNvPr id="531" name="Google Shape;531;p15"/>
          <p:cNvSpPr/>
          <p:nvPr/>
        </p:nvSpPr>
        <p:spPr>
          <a:xfrm>
            <a:off x="9701659" y="2844180"/>
            <a:ext cx="7633841" cy="5527328"/>
          </a:xfrm>
          <a:prstGeom prst="roundRect">
            <a:avLst>
              <a:gd fmla="val 2068" name="adj"/>
            </a:avLst>
          </a:prstGeom>
          <a:solidFill>
            <a:srgbClr val="FD7EF5">
              <a:alpha val="5882"/>
            </a:srgbClr>
          </a:solidFill>
          <a:ln cap="flat" cmpd="sng" w="9525">
            <a:solidFill>
              <a:srgbClr val="FD7EF5">
                <a:alpha val="3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15"/>
          <p:cNvSpPr/>
          <p:nvPr/>
        </p:nvSpPr>
        <p:spPr>
          <a:xfrm>
            <a:off x="10015984" y="3158505"/>
            <a:ext cx="7705710"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1" i="0" lang="en-US" sz="1800" u="none" cap="none" strike="noStrike">
                <a:solidFill>
                  <a:srgbClr val="FD7EF5"/>
                </a:solidFill>
                <a:latin typeface="Arial"/>
                <a:ea typeface="Arial"/>
                <a:cs typeface="Arial"/>
                <a:sym typeface="Arial"/>
              </a:rPr>
              <a:t>HYPR SUCCESS STORY</a:t>
            </a:r>
            <a:endParaRPr b="0" i="0" sz="1800" u="none" cap="none" strike="noStrike">
              <a:solidFill>
                <a:schemeClr val="dk1"/>
              </a:solidFill>
              <a:latin typeface="Calibri"/>
              <a:ea typeface="Calibri"/>
              <a:cs typeface="Calibri"/>
              <a:sym typeface="Calibri"/>
            </a:endParaRPr>
          </a:p>
        </p:txBody>
      </p:sp>
      <p:sp>
        <p:nvSpPr>
          <p:cNvPr id="533" name="Google Shape;533;p15"/>
          <p:cNvSpPr/>
          <p:nvPr/>
        </p:nvSpPr>
        <p:spPr>
          <a:xfrm>
            <a:off x="10015984" y="3572842"/>
            <a:ext cx="7705710" cy="4429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775"/>
              <a:buFont typeface="Arial"/>
              <a:buNone/>
            </a:pPr>
            <a:r>
              <a:rPr b="1" i="0" lang="en-US" sz="2775" u="none" cap="none" strike="noStrike">
                <a:solidFill>
                  <a:srgbClr val="FFFFFF"/>
                </a:solidFill>
                <a:latin typeface="Arial"/>
                <a:ea typeface="Arial"/>
                <a:cs typeface="Arial"/>
                <a:sym typeface="Arial"/>
              </a:rPr>
              <a:t>Fake Contractor Hire (2024)</a:t>
            </a:r>
            <a:endParaRPr b="0" i="0" sz="2775" u="none" cap="none" strike="noStrike">
              <a:solidFill>
                <a:schemeClr val="dk1"/>
              </a:solidFill>
              <a:latin typeface="Calibri"/>
              <a:ea typeface="Calibri"/>
              <a:cs typeface="Calibri"/>
              <a:sym typeface="Calibri"/>
            </a:endParaRPr>
          </a:p>
        </p:txBody>
      </p:sp>
      <p:sp>
        <p:nvSpPr>
          <p:cNvPr id="534" name="Google Shape;534;p15"/>
          <p:cNvSpPr/>
          <p:nvPr/>
        </p:nvSpPr>
        <p:spPr>
          <a:xfrm>
            <a:off x="10015984" y="4187205"/>
            <a:ext cx="7215347" cy="769590"/>
          </a:xfrm>
          <a:prstGeom prst="rect">
            <a:avLst/>
          </a:prstGeom>
          <a:noFill/>
          <a:ln>
            <a:noFill/>
          </a:ln>
        </p:spPr>
        <p:txBody>
          <a:bodyPr anchorCtr="0" anchor="t" bIns="25400" lIns="25400" spcFirstLastPara="1" rIns="25400" wrap="square" tIns="25400">
            <a:normAutofit/>
          </a:bodyPr>
          <a:lstStyle/>
          <a:p>
            <a:pPr indent="0" lvl="0" marL="0" marR="0" rtl="0" algn="l">
              <a:lnSpc>
                <a:spcPct val="139636"/>
              </a:lnSpc>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Remote engineer claiming to be based in Eastern Europe made it through interviews and reference checks, but not past onboarding.</a:t>
            </a:r>
            <a:endParaRPr b="0" i="0" sz="1800" u="none" cap="none" strike="noStrike">
              <a:solidFill>
                <a:schemeClr val="dk1"/>
              </a:solidFill>
              <a:latin typeface="Calibri"/>
              <a:ea typeface="Calibri"/>
              <a:cs typeface="Calibri"/>
              <a:sym typeface="Calibri"/>
            </a:endParaRPr>
          </a:p>
        </p:txBody>
      </p:sp>
      <p:sp>
        <p:nvSpPr>
          <p:cNvPr id="535" name="Google Shape;535;p15"/>
          <p:cNvSpPr/>
          <p:nvPr/>
        </p:nvSpPr>
        <p:spPr>
          <a:xfrm>
            <a:off x="10015984" y="5128245"/>
            <a:ext cx="7705710"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1" i="0" lang="en-US" sz="1800" u="none" cap="none" strike="noStrike">
                <a:solidFill>
                  <a:srgbClr val="C8C8C8"/>
                </a:solidFill>
                <a:latin typeface="Arial"/>
                <a:ea typeface="Arial"/>
                <a:cs typeface="Arial"/>
                <a:sym typeface="Arial"/>
              </a:rPr>
              <a:t>WHAT GAVE THEM AWAY</a:t>
            </a:r>
            <a:endParaRPr b="0" i="0" sz="1800" u="none" cap="none" strike="noStrike">
              <a:solidFill>
                <a:schemeClr val="dk1"/>
              </a:solidFill>
              <a:latin typeface="Calibri"/>
              <a:ea typeface="Calibri"/>
              <a:cs typeface="Calibri"/>
              <a:sym typeface="Calibri"/>
            </a:endParaRPr>
          </a:p>
        </p:txBody>
      </p:sp>
      <p:pic>
        <p:nvPicPr>
          <p:cNvPr descr="preencoded.png" id="536" name="Google Shape;536;p15"/>
          <p:cNvPicPr preferRelativeResize="0"/>
          <p:nvPr/>
        </p:nvPicPr>
        <p:blipFill rotWithShape="1">
          <a:blip r:embed="rId5">
            <a:alphaModFix/>
          </a:blip>
          <a:srcRect b="0" l="0" r="0" t="0"/>
          <a:stretch/>
        </p:blipFill>
        <p:spPr>
          <a:xfrm>
            <a:off x="10015984" y="5616401"/>
            <a:ext cx="190500" cy="190500"/>
          </a:xfrm>
          <a:prstGeom prst="rect">
            <a:avLst/>
          </a:prstGeom>
          <a:noFill/>
          <a:ln>
            <a:noFill/>
          </a:ln>
        </p:spPr>
      </p:pic>
      <p:sp>
        <p:nvSpPr>
          <p:cNvPr id="537" name="Google Shape;537;p15"/>
          <p:cNvSpPr/>
          <p:nvPr/>
        </p:nvSpPr>
        <p:spPr>
          <a:xfrm>
            <a:off x="10320784" y="5580683"/>
            <a:ext cx="4702597"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Passport photo didn't match live face scan</a:t>
            </a:r>
            <a:endParaRPr b="0" i="0" sz="1800" u="none" cap="none" strike="noStrike">
              <a:solidFill>
                <a:schemeClr val="dk1"/>
              </a:solidFill>
              <a:latin typeface="Calibri"/>
              <a:ea typeface="Calibri"/>
              <a:cs typeface="Calibri"/>
              <a:sym typeface="Calibri"/>
            </a:endParaRPr>
          </a:p>
        </p:txBody>
      </p:sp>
      <p:pic>
        <p:nvPicPr>
          <p:cNvPr descr="preencoded.png" id="538" name="Google Shape;538;p15"/>
          <p:cNvPicPr preferRelativeResize="0"/>
          <p:nvPr/>
        </p:nvPicPr>
        <p:blipFill rotWithShape="1">
          <a:blip r:embed="rId5">
            <a:alphaModFix/>
          </a:blip>
          <a:srcRect b="0" l="0" r="0" t="0"/>
          <a:stretch/>
        </p:blipFill>
        <p:spPr>
          <a:xfrm>
            <a:off x="10015984" y="6011689"/>
            <a:ext cx="190500" cy="190500"/>
          </a:xfrm>
          <a:prstGeom prst="rect">
            <a:avLst/>
          </a:prstGeom>
          <a:noFill/>
          <a:ln>
            <a:noFill/>
          </a:ln>
        </p:spPr>
      </p:pic>
      <p:sp>
        <p:nvSpPr>
          <p:cNvPr id="539" name="Google Shape;539;p15"/>
          <p:cNvSpPr/>
          <p:nvPr/>
        </p:nvSpPr>
        <p:spPr>
          <a:xfrm>
            <a:off x="10320784" y="5975970"/>
            <a:ext cx="2753700"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Failed liveness detection</a:t>
            </a:r>
            <a:endParaRPr b="0" i="0" sz="1800" u="none" cap="none" strike="noStrike">
              <a:solidFill>
                <a:schemeClr val="dk1"/>
              </a:solidFill>
              <a:latin typeface="Calibri"/>
              <a:ea typeface="Calibri"/>
              <a:cs typeface="Calibri"/>
              <a:sym typeface="Calibri"/>
            </a:endParaRPr>
          </a:p>
        </p:txBody>
      </p:sp>
      <p:pic>
        <p:nvPicPr>
          <p:cNvPr descr="preencoded.png" id="540" name="Google Shape;540;p15"/>
          <p:cNvPicPr preferRelativeResize="0"/>
          <p:nvPr/>
        </p:nvPicPr>
        <p:blipFill rotWithShape="1">
          <a:blip r:embed="rId5">
            <a:alphaModFix/>
          </a:blip>
          <a:srcRect b="0" l="0" r="0" t="0"/>
          <a:stretch/>
        </p:blipFill>
        <p:spPr>
          <a:xfrm>
            <a:off x="10015984" y="6406976"/>
            <a:ext cx="190500" cy="190500"/>
          </a:xfrm>
          <a:prstGeom prst="rect">
            <a:avLst/>
          </a:prstGeom>
          <a:noFill/>
          <a:ln>
            <a:noFill/>
          </a:ln>
        </p:spPr>
      </p:pic>
      <p:sp>
        <p:nvSpPr>
          <p:cNvPr id="541" name="Google Shape;541;p15"/>
          <p:cNvSpPr/>
          <p:nvPr/>
        </p:nvSpPr>
        <p:spPr>
          <a:xfrm>
            <a:off x="10320784" y="6371258"/>
            <a:ext cx="4584234"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Documents submitted from other location</a:t>
            </a:r>
            <a:endParaRPr b="0" i="0" sz="1800" u="none" cap="none" strike="noStrike">
              <a:solidFill>
                <a:schemeClr val="dk1"/>
              </a:solidFill>
              <a:latin typeface="Calibri"/>
              <a:ea typeface="Calibri"/>
              <a:cs typeface="Calibri"/>
              <a:sym typeface="Calibri"/>
            </a:endParaRPr>
          </a:p>
        </p:txBody>
      </p:sp>
      <p:pic>
        <p:nvPicPr>
          <p:cNvPr descr="preencoded.png" id="542" name="Google Shape;542;p15"/>
          <p:cNvPicPr preferRelativeResize="0"/>
          <p:nvPr/>
        </p:nvPicPr>
        <p:blipFill rotWithShape="1">
          <a:blip r:embed="rId5">
            <a:alphaModFix/>
          </a:blip>
          <a:srcRect b="0" l="0" r="0" t="0"/>
          <a:stretch/>
        </p:blipFill>
        <p:spPr>
          <a:xfrm>
            <a:off x="10015984" y="6802264"/>
            <a:ext cx="190500" cy="190500"/>
          </a:xfrm>
          <a:prstGeom prst="rect">
            <a:avLst/>
          </a:prstGeom>
          <a:noFill/>
          <a:ln>
            <a:noFill/>
          </a:ln>
        </p:spPr>
      </p:pic>
      <p:sp>
        <p:nvSpPr>
          <p:cNvPr id="543" name="Google Shape;543;p15"/>
          <p:cNvSpPr/>
          <p:nvPr/>
        </p:nvSpPr>
        <p:spPr>
          <a:xfrm>
            <a:off x="10320784" y="6766545"/>
            <a:ext cx="4607808"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Went dark after refusing final video check</a:t>
            </a:r>
            <a:endParaRPr b="0" i="0" sz="1800" u="none" cap="none" strike="noStrike">
              <a:solidFill>
                <a:schemeClr val="dk1"/>
              </a:solidFill>
              <a:latin typeface="Calibri"/>
              <a:ea typeface="Calibri"/>
              <a:cs typeface="Calibri"/>
              <a:sym typeface="Calibri"/>
            </a:endParaRPr>
          </a:p>
        </p:txBody>
      </p:sp>
      <p:sp>
        <p:nvSpPr>
          <p:cNvPr id="544" name="Google Shape;544;p15"/>
          <p:cNvSpPr/>
          <p:nvPr/>
        </p:nvSpPr>
        <p:spPr>
          <a:xfrm>
            <a:off x="10015984" y="7276133"/>
            <a:ext cx="7005191" cy="9525"/>
          </a:xfrm>
          <a:prstGeom prst="rect">
            <a:avLst/>
          </a:prstGeom>
          <a:solidFill>
            <a:srgbClr val="FFFFFF">
              <a:alpha val="1490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15"/>
          <p:cNvSpPr/>
          <p:nvPr/>
        </p:nvSpPr>
        <p:spPr>
          <a:xfrm>
            <a:off x="10015984" y="7533308"/>
            <a:ext cx="7215347" cy="5619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A rehearsed interview can fool a recruiter. It can't fool a live face match against your own ID.</a:t>
            </a:r>
            <a:endParaRPr b="0" i="0" sz="1800" u="none" cap="none" strike="noStrike">
              <a:solidFill>
                <a:schemeClr val="dk1"/>
              </a:solidFill>
              <a:latin typeface="Calibri"/>
              <a:ea typeface="Calibri"/>
              <a:cs typeface="Calibri"/>
              <a:sym typeface="Calibri"/>
            </a:endParaRPr>
          </a:p>
        </p:txBody>
      </p:sp>
      <p:pic>
        <p:nvPicPr>
          <p:cNvPr descr="preencoded.png" id="546" name="Google Shape;546;p15"/>
          <p:cNvPicPr preferRelativeResize="0"/>
          <p:nvPr/>
        </p:nvPicPr>
        <p:blipFill rotWithShape="1">
          <a:blip r:embed="rId6">
            <a:alphaModFix/>
          </a:blip>
          <a:srcRect b="0" l="0" r="0" t="0"/>
          <a:stretch/>
        </p:blipFill>
        <p:spPr>
          <a:xfrm>
            <a:off x="16621869" y="9703594"/>
            <a:ext cx="342900" cy="297656"/>
          </a:xfrm>
          <a:prstGeom prst="rect">
            <a:avLst/>
          </a:prstGeom>
          <a:noFill/>
          <a:ln>
            <a:noFill/>
          </a:ln>
        </p:spPr>
      </p:pic>
      <p:sp>
        <p:nvSpPr>
          <p:cNvPr id="547" name="Google Shape;547;p15"/>
          <p:cNvSpPr/>
          <p:nvPr/>
        </p:nvSpPr>
        <p:spPr>
          <a:xfrm>
            <a:off x="17060019" y="9709547"/>
            <a:ext cx="35168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15</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52" name="Shape 552"/>
        <p:cNvGrpSpPr/>
        <p:nvPr/>
      </p:nvGrpSpPr>
      <p:grpSpPr>
        <a:xfrm>
          <a:off x="0" y="0"/>
          <a:ext cx="0" cy="0"/>
          <a:chOff x="0" y="0"/>
          <a:chExt cx="0" cy="0"/>
        </a:xfrm>
      </p:grpSpPr>
      <p:sp>
        <p:nvSpPr>
          <p:cNvPr id="553" name="Google Shape;553;p16"/>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16"/>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4800"/>
              <a:buFont typeface="Arial"/>
              <a:buNone/>
            </a:pPr>
            <a:r>
              <a:rPr b="1" i="0" lang="en-US" sz="4800" u="none" cap="none" strike="noStrike">
                <a:solidFill>
                  <a:srgbClr val="FFFFFF"/>
                </a:solidFill>
                <a:latin typeface="Arial"/>
                <a:ea typeface="Arial"/>
                <a:cs typeface="Arial"/>
                <a:sym typeface="Arial"/>
              </a:rPr>
              <a:t>From interview to </a:t>
            </a:r>
            <a:r>
              <a:rPr b="1" i="0" lang="en-US" sz="4800" u="none" cap="none" strike="noStrike">
                <a:solidFill>
                  <a:srgbClr val="FD7EF5"/>
                </a:solidFill>
                <a:latin typeface="Arial"/>
                <a:ea typeface="Arial"/>
                <a:cs typeface="Arial"/>
                <a:sym typeface="Arial"/>
              </a:rPr>
              <a:t>investigation</a:t>
            </a:r>
            <a:endParaRPr b="0" i="0" sz="4800" u="none" cap="none" strike="noStrike">
              <a:solidFill>
                <a:schemeClr val="dk1"/>
              </a:solidFill>
              <a:latin typeface="Calibri"/>
              <a:ea typeface="Calibri"/>
              <a:cs typeface="Calibri"/>
              <a:sym typeface="Calibri"/>
            </a:endParaRPr>
          </a:p>
        </p:txBody>
      </p:sp>
      <p:sp>
        <p:nvSpPr>
          <p:cNvPr id="555" name="Google Shape;555;p16"/>
          <p:cNvSpPr/>
          <p:nvPr/>
        </p:nvSpPr>
        <p:spPr>
          <a:xfrm>
            <a:off x="952500" y="3731419"/>
            <a:ext cx="3781425" cy="3905250"/>
          </a:xfrm>
          <a:prstGeom prst="roundRect">
            <a:avLst>
              <a:gd fmla="val 3526"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16"/>
          <p:cNvSpPr/>
          <p:nvPr/>
        </p:nvSpPr>
        <p:spPr>
          <a:xfrm>
            <a:off x="1247775" y="4179094"/>
            <a:ext cx="643830" cy="428625"/>
          </a:xfrm>
          <a:prstGeom prst="roundRect">
            <a:avLst>
              <a:gd fmla="val 17778" name="adj"/>
            </a:avLst>
          </a:prstGeom>
          <a:solidFill>
            <a:srgbClr val="36CDFF">
              <a:alpha val="12157"/>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16"/>
          <p:cNvSpPr/>
          <p:nvPr/>
        </p:nvSpPr>
        <p:spPr>
          <a:xfrm>
            <a:off x="1400175" y="4217194"/>
            <a:ext cx="403414" cy="3905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2400"/>
              <a:buFont typeface="Arial"/>
              <a:buNone/>
            </a:pPr>
            <a:r>
              <a:rPr b="1" i="0" lang="en-US" sz="2400" u="none" cap="none" strike="noStrike">
                <a:solidFill>
                  <a:srgbClr val="36CDFF"/>
                </a:solidFill>
                <a:latin typeface="Arial"/>
                <a:ea typeface="Arial"/>
                <a:cs typeface="Arial"/>
                <a:sym typeface="Arial"/>
              </a:rPr>
              <a:t>01</a:t>
            </a:r>
            <a:endParaRPr b="0" i="0" sz="2400" u="none" cap="none" strike="noStrike">
              <a:solidFill>
                <a:schemeClr val="dk1"/>
              </a:solidFill>
              <a:latin typeface="Calibri"/>
              <a:ea typeface="Calibri"/>
              <a:cs typeface="Calibri"/>
              <a:sym typeface="Calibri"/>
            </a:endParaRPr>
          </a:p>
        </p:txBody>
      </p:sp>
      <p:sp>
        <p:nvSpPr>
          <p:cNvPr id="558" name="Google Shape;558;p16"/>
          <p:cNvSpPr/>
          <p:nvPr/>
        </p:nvSpPr>
        <p:spPr>
          <a:xfrm>
            <a:off x="2471738" y="4817269"/>
            <a:ext cx="742950" cy="742950"/>
          </a:xfrm>
          <a:prstGeom prst="ellipse">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59" name="Google Shape;559;p16"/>
          <p:cNvPicPr preferRelativeResize="0"/>
          <p:nvPr/>
        </p:nvPicPr>
        <p:blipFill rotWithShape="1">
          <a:blip r:embed="rId3">
            <a:alphaModFix/>
          </a:blip>
          <a:srcRect b="0" l="0" r="0" t="0"/>
          <a:stretch/>
        </p:blipFill>
        <p:spPr>
          <a:xfrm>
            <a:off x="2662238" y="5007769"/>
            <a:ext cx="361950" cy="361950"/>
          </a:xfrm>
          <a:prstGeom prst="rect">
            <a:avLst/>
          </a:prstGeom>
          <a:noFill/>
          <a:ln>
            <a:noFill/>
          </a:ln>
        </p:spPr>
      </p:pic>
      <p:sp>
        <p:nvSpPr>
          <p:cNvPr id="560" name="Google Shape;560;p16"/>
          <p:cNvSpPr/>
          <p:nvPr/>
        </p:nvSpPr>
        <p:spPr>
          <a:xfrm>
            <a:off x="1247775" y="5769769"/>
            <a:ext cx="2955392" cy="4191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625"/>
              <a:buFont typeface="Arial"/>
              <a:buNone/>
            </a:pPr>
            <a:r>
              <a:rPr b="1" i="0" lang="en-US" sz="2625" u="none" cap="none" strike="noStrike">
                <a:solidFill>
                  <a:srgbClr val="FFFFFF"/>
                </a:solidFill>
                <a:latin typeface="Arial"/>
                <a:ea typeface="Arial"/>
                <a:cs typeface="Arial"/>
                <a:sym typeface="Arial"/>
              </a:rPr>
              <a:t>Interview passed</a:t>
            </a:r>
            <a:endParaRPr b="0" i="0" sz="2625" u="none" cap="none" strike="noStrike">
              <a:solidFill>
                <a:schemeClr val="dk1"/>
              </a:solidFill>
              <a:latin typeface="Calibri"/>
              <a:ea typeface="Calibri"/>
              <a:cs typeface="Calibri"/>
              <a:sym typeface="Calibri"/>
            </a:endParaRPr>
          </a:p>
        </p:txBody>
      </p:sp>
      <p:sp>
        <p:nvSpPr>
          <p:cNvPr id="561" name="Google Shape;561;p16"/>
          <p:cNvSpPr/>
          <p:nvPr/>
        </p:nvSpPr>
        <p:spPr>
          <a:xfrm>
            <a:off x="1247775" y="6284119"/>
            <a:ext cx="3286601" cy="758130"/>
          </a:xfrm>
          <a:prstGeom prst="rect">
            <a:avLst/>
          </a:prstGeom>
          <a:noFill/>
          <a:ln>
            <a:noFill/>
          </a:ln>
        </p:spPr>
        <p:txBody>
          <a:bodyPr anchorCtr="0" anchor="t" bIns="25400" lIns="25400" spcFirstLastPara="1" rIns="25400" wrap="square" tIns="25400">
            <a:normAutofit/>
          </a:bodyPr>
          <a:lstStyle/>
          <a:p>
            <a:pPr indent="0" lvl="0" marL="0" marR="0" rtl="0" algn="l">
              <a:lnSpc>
                <a:spcPct val="121935"/>
              </a:lnSpc>
              <a:spcBef>
                <a:spcPts val="0"/>
              </a:spcBef>
              <a:spcAft>
                <a:spcPts val="0"/>
              </a:spcAft>
              <a:buClr>
                <a:srgbClr val="C8C8C8"/>
              </a:buClr>
              <a:buSzPts val="2025"/>
              <a:buFont typeface="Arial"/>
              <a:buNone/>
            </a:pPr>
            <a:r>
              <a:rPr b="0" i="0" lang="en-US" sz="2025" u="none" cap="none" strike="noStrike">
                <a:solidFill>
                  <a:srgbClr val="C8C8C8"/>
                </a:solidFill>
                <a:latin typeface="Arial"/>
                <a:ea typeface="Arial"/>
                <a:cs typeface="Arial"/>
                <a:sym typeface="Arial"/>
              </a:rPr>
              <a:t>Candidate clears the interview process</a:t>
            </a:r>
            <a:endParaRPr b="0" i="0" sz="2025" u="none" cap="none" strike="noStrike">
              <a:solidFill>
                <a:schemeClr val="dk1"/>
              </a:solidFill>
              <a:latin typeface="Calibri"/>
              <a:ea typeface="Calibri"/>
              <a:cs typeface="Calibri"/>
              <a:sym typeface="Calibri"/>
            </a:endParaRPr>
          </a:p>
        </p:txBody>
      </p:sp>
      <p:pic>
        <p:nvPicPr>
          <p:cNvPr descr="preencoded.png" id="562" name="Google Shape;562;p16"/>
          <p:cNvPicPr preferRelativeResize="0"/>
          <p:nvPr/>
        </p:nvPicPr>
        <p:blipFill rotWithShape="1">
          <a:blip r:embed="rId4">
            <a:alphaModFix amt="60000"/>
          </a:blip>
          <a:srcRect b="0" l="0" r="0" t="0"/>
          <a:stretch/>
        </p:blipFill>
        <p:spPr>
          <a:xfrm>
            <a:off x="4810125" y="5550694"/>
            <a:ext cx="266700" cy="266700"/>
          </a:xfrm>
          <a:prstGeom prst="rect">
            <a:avLst/>
          </a:prstGeom>
          <a:noFill/>
          <a:ln>
            <a:noFill/>
          </a:ln>
        </p:spPr>
      </p:pic>
      <p:sp>
        <p:nvSpPr>
          <p:cNvPr id="563" name="Google Shape;563;p16"/>
          <p:cNvSpPr/>
          <p:nvPr/>
        </p:nvSpPr>
        <p:spPr>
          <a:xfrm>
            <a:off x="5153025" y="3731419"/>
            <a:ext cx="3781425" cy="3905250"/>
          </a:xfrm>
          <a:prstGeom prst="roundRect">
            <a:avLst>
              <a:gd fmla="val 3526"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16"/>
          <p:cNvSpPr/>
          <p:nvPr/>
        </p:nvSpPr>
        <p:spPr>
          <a:xfrm>
            <a:off x="5448300" y="4179094"/>
            <a:ext cx="643830" cy="428625"/>
          </a:xfrm>
          <a:prstGeom prst="roundRect">
            <a:avLst>
              <a:gd fmla="val 17778" name="adj"/>
            </a:avLst>
          </a:prstGeom>
          <a:solidFill>
            <a:srgbClr val="36CDFF">
              <a:alpha val="12157"/>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16"/>
          <p:cNvSpPr/>
          <p:nvPr/>
        </p:nvSpPr>
        <p:spPr>
          <a:xfrm>
            <a:off x="5600700" y="4217194"/>
            <a:ext cx="403414" cy="3905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2400"/>
              <a:buFont typeface="Arial"/>
              <a:buNone/>
            </a:pPr>
            <a:r>
              <a:rPr b="1" i="0" lang="en-US" sz="2400" u="none" cap="none" strike="noStrike">
                <a:solidFill>
                  <a:srgbClr val="36CDFF"/>
                </a:solidFill>
                <a:latin typeface="Arial"/>
                <a:ea typeface="Arial"/>
                <a:cs typeface="Arial"/>
                <a:sym typeface="Arial"/>
              </a:rPr>
              <a:t>02</a:t>
            </a:r>
            <a:endParaRPr b="0" i="0" sz="2400" u="none" cap="none" strike="noStrike">
              <a:solidFill>
                <a:schemeClr val="dk1"/>
              </a:solidFill>
              <a:latin typeface="Calibri"/>
              <a:ea typeface="Calibri"/>
              <a:cs typeface="Calibri"/>
              <a:sym typeface="Calibri"/>
            </a:endParaRPr>
          </a:p>
        </p:txBody>
      </p:sp>
      <p:sp>
        <p:nvSpPr>
          <p:cNvPr id="566" name="Google Shape;566;p16"/>
          <p:cNvSpPr/>
          <p:nvPr/>
        </p:nvSpPr>
        <p:spPr>
          <a:xfrm>
            <a:off x="6672263" y="4817269"/>
            <a:ext cx="742950" cy="742950"/>
          </a:xfrm>
          <a:prstGeom prst="ellipse">
            <a:avLst/>
          </a:prstGeom>
          <a:solidFill>
            <a:srgbClr val="0B0E14"/>
          </a:solidFill>
          <a:ln cap="flat" cmpd="sng" w="9525">
            <a:solidFill>
              <a:srgbClr val="36CDFF">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7" name="Google Shape;567;p16"/>
          <p:cNvPicPr preferRelativeResize="0"/>
          <p:nvPr/>
        </p:nvPicPr>
        <p:blipFill rotWithShape="1">
          <a:blip r:embed="rId5">
            <a:alphaModFix/>
          </a:blip>
          <a:srcRect b="0" l="0" r="0" t="0"/>
          <a:stretch/>
        </p:blipFill>
        <p:spPr>
          <a:xfrm>
            <a:off x="6834188" y="4979194"/>
            <a:ext cx="419100" cy="419100"/>
          </a:xfrm>
          <a:prstGeom prst="rect">
            <a:avLst/>
          </a:prstGeom>
          <a:noFill/>
          <a:ln>
            <a:noFill/>
          </a:ln>
        </p:spPr>
      </p:pic>
      <p:sp>
        <p:nvSpPr>
          <p:cNvPr id="568" name="Google Shape;568;p16"/>
          <p:cNvSpPr/>
          <p:nvPr/>
        </p:nvSpPr>
        <p:spPr>
          <a:xfrm>
            <a:off x="5448300" y="5769769"/>
            <a:ext cx="2669798" cy="4191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625"/>
              <a:buFont typeface="Arial"/>
              <a:buNone/>
            </a:pPr>
            <a:r>
              <a:rPr b="1" i="0" lang="en-US" sz="2625" u="none" cap="none" strike="noStrike">
                <a:solidFill>
                  <a:srgbClr val="FFFFFF"/>
                </a:solidFill>
                <a:latin typeface="Arial"/>
                <a:ea typeface="Arial"/>
                <a:cs typeface="Arial"/>
                <a:sym typeface="Arial"/>
              </a:rPr>
              <a:t>Concern raised</a:t>
            </a:r>
            <a:endParaRPr b="0" i="0" sz="2625" u="none" cap="none" strike="noStrike">
              <a:solidFill>
                <a:schemeClr val="dk1"/>
              </a:solidFill>
              <a:latin typeface="Calibri"/>
              <a:ea typeface="Calibri"/>
              <a:cs typeface="Calibri"/>
              <a:sym typeface="Calibri"/>
            </a:endParaRPr>
          </a:p>
        </p:txBody>
      </p:sp>
      <p:sp>
        <p:nvSpPr>
          <p:cNvPr id="569" name="Google Shape;569;p16"/>
          <p:cNvSpPr/>
          <p:nvPr/>
        </p:nvSpPr>
        <p:spPr>
          <a:xfrm>
            <a:off x="5448300" y="6284119"/>
            <a:ext cx="3286601" cy="758130"/>
          </a:xfrm>
          <a:prstGeom prst="rect">
            <a:avLst/>
          </a:prstGeom>
          <a:noFill/>
          <a:ln>
            <a:noFill/>
          </a:ln>
        </p:spPr>
        <p:txBody>
          <a:bodyPr anchorCtr="0" anchor="t" bIns="25400" lIns="25400" spcFirstLastPara="1" rIns="25400" wrap="square" tIns="25400">
            <a:normAutofit/>
          </a:bodyPr>
          <a:lstStyle/>
          <a:p>
            <a:pPr indent="0" lvl="0" marL="0" marR="0" rtl="0" algn="l">
              <a:lnSpc>
                <a:spcPct val="121935"/>
              </a:lnSpc>
              <a:spcBef>
                <a:spcPts val="0"/>
              </a:spcBef>
              <a:spcAft>
                <a:spcPts val="0"/>
              </a:spcAft>
              <a:buClr>
                <a:srgbClr val="C8C8C8"/>
              </a:buClr>
              <a:buSzPts val="2025"/>
              <a:buFont typeface="Arial"/>
              <a:buNone/>
            </a:pPr>
            <a:r>
              <a:rPr b="0" i="0" lang="en-US" sz="2025" u="none" cap="none" strike="noStrike">
                <a:solidFill>
                  <a:srgbClr val="C8C8C8"/>
                </a:solidFill>
                <a:latin typeface="Arial"/>
                <a:ea typeface="Arial"/>
                <a:cs typeface="Arial"/>
                <a:sym typeface="Arial"/>
              </a:rPr>
              <a:t>Internal flag about candidate behaviour</a:t>
            </a:r>
            <a:endParaRPr b="0" i="0" sz="2025" u="none" cap="none" strike="noStrike">
              <a:solidFill>
                <a:schemeClr val="dk1"/>
              </a:solidFill>
              <a:latin typeface="Calibri"/>
              <a:ea typeface="Calibri"/>
              <a:cs typeface="Calibri"/>
              <a:sym typeface="Calibri"/>
            </a:endParaRPr>
          </a:p>
        </p:txBody>
      </p:sp>
      <p:pic>
        <p:nvPicPr>
          <p:cNvPr descr="preencoded.png" id="570" name="Google Shape;570;p16"/>
          <p:cNvPicPr preferRelativeResize="0"/>
          <p:nvPr/>
        </p:nvPicPr>
        <p:blipFill rotWithShape="1">
          <a:blip r:embed="rId4">
            <a:alphaModFix amt="60000"/>
          </a:blip>
          <a:srcRect b="0" l="0" r="0" t="0"/>
          <a:stretch/>
        </p:blipFill>
        <p:spPr>
          <a:xfrm>
            <a:off x="9010650" y="5550694"/>
            <a:ext cx="266700" cy="266700"/>
          </a:xfrm>
          <a:prstGeom prst="rect">
            <a:avLst/>
          </a:prstGeom>
          <a:noFill/>
          <a:ln>
            <a:noFill/>
          </a:ln>
        </p:spPr>
      </p:pic>
      <p:sp>
        <p:nvSpPr>
          <p:cNvPr id="571" name="Google Shape;571;p16"/>
          <p:cNvSpPr/>
          <p:nvPr/>
        </p:nvSpPr>
        <p:spPr>
          <a:xfrm>
            <a:off x="9353550" y="3731419"/>
            <a:ext cx="3781425" cy="3905250"/>
          </a:xfrm>
          <a:prstGeom prst="roundRect">
            <a:avLst>
              <a:gd fmla="val 3526"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16"/>
          <p:cNvSpPr/>
          <p:nvPr/>
        </p:nvSpPr>
        <p:spPr>
          <a:xfrm>
            <a:off x="9648825" y="4179094"/>
            <a:ext cx="643830" cy="428625"/>
          </a:xfrm>
          <a:prstGeom prst="roundRect">
            <a:avLst>
              <a:gd fmla="val 17778" name="adj"/>
            </a:avLst>
          </a:prstGeom>
          <a:solidFill>
            <a:srgbClr val="FD7EF5">
              <a:alpha val="12157"/>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16"/>
          <p:cNvSpPr/>
          <p:nvPr/>
        </p:nvSpPr>
        <p:spPr>
          <a:xfrm>
            <a:off x="9801225" y="4217194"/>
            <a:ext cx="403414" cy="3905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2400"/>
              <a:buFont typeface="Arial"/>
              <a:buNone/>
            </a:pPr>
            <a:r>
              <a:rPr b="1" i="0" lang="en-US" sz="2400" u="none" cap="none" strike="noStrike">
                <a:solidFill>
                  <a:srgbClr val="FD7EF5"/>
                </a:solidFill>
                <a:latin typeface="Arial"/>
                <a:ea typeface="Arial"/>
                <a:cs typeface="Arial"/>
                <a:sym typeface="Arial"/>
              </a:rPr>
              <a:t>03</a:t>
            </a:r>
            <a:endParaRPr b="0" i="0" sz="2400" u="none" cap="none" strike="noStrike">
              <a:solidFill>
                <a:schemeClr val="dk1"/>
              </a:solidFill>
              <a:latin typeface="Calibri"/>
              <a:ea typeface="Calibri"/>
              <a:cs typeface="Calibri"/>
              <a:sym typeface="Calibri"/>
            </a:endParaRPr>
          </a:p>
        </p:txBody>
      </p:sp>
      <p:sp>
        <p:nvSpPr>
          <p:cNvPr id="574" name="Google Shape;574;p16"/>
          <p:cNvSpPr/>
          <p:nvPr/>
        </p:nvSpPr>
        <p:spPr>
          <a:xfrm>
            <a:off x="10872788" y="4817269"/>
            <a:ext cx="742950" cy="742950"/>
          </a:xfrm>
          <a:prstGeom prst="ellipse">
            <a:avLst/>
          </a:prstGeom>
          <a:solidFill>
            <a:srgbClr val="0B0E14"/>
          </a:solidFill>
          <a:ln cap="flat" cmpd="sng" w="9525">
            <a:solidFill>
              <a:srgbClr val="FD7EF5">
                <a:alpha val="3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5" name="Google Shape;575;p16"/>
          <p:cNvPicPr preferRelativeResize="0"/>
          <p:nvPr/>
        </p:nvPicPr>
        <p:blipFill rotWithShape="1">
          <a:blip r:embed="rId6">
            <a:alphaModFix/>
          </a:blip>
          <a:srcRect b="0" l="0" r="0" t="0"/>
          <a:stretch/>
        </p:blipFill>
        <p:spPr>
          <a:xfrm>
            <a:off x="11063288" y="5007769"/>
            <a:ext cx="361950" cy="361950"/>
          </a:xfrm>
          <a:prstGeom prst="rect">
            <a:avLst/>
          </a:prstGeom>
          <a:noFill/>
          <a:ln>
            <a:noFill/>
          </a:ln>
        </p:spPr>
      </p:pic>
      <p:sp>
        <p:nvSpPr>
          <p:cNvPr id="576" name="Google Shape;576;p16"/>
          <p:cNvSpPr/>
          <p:nvPr/>
        </p:nvSpPr>
        <p:spPr>
          <a:xfrm>
            <a:off x="9648825" y="5769769"/>
            <a:ext cx="3220440" cy="4191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625"/>
              <a:buFont typeface="Arial"/>
              <a:buNone/>
            </a:pPr>
            <a:r>
              <a:rPr b="1" i="0" lang="en-US" sz="2625" u="none" cap="none" strike="noStrike">
                <a:solidFill>
                  <a:srgbClr val="FFFFFF"/>
                </a:solidFill>
                <a:latin typeface="Arial"/>
                <a:ea typeface="Arial"/>
                <a:cs typeface="Arial"/>
                <a:sym typeface="Arial"/>
              </a:rPr>
              <a:t>Verification review</a:t>
            </a:r>
            <a:endParaRPr b="0" i="0" sz="2625" u="none" cap="none" strike="noStrike">
              <a:solidFill>
                <a:schemeClr val="dk1"/>
              </a:solidFill>
              <a:latin typeface="Calibri"/>
              <a:ea typeface="Calibri"/>
              <a:cs typeface="Calibri"/>
              <a:sym typeface="Calibri"/>
            </a:endParaRPr>
          </a:p>
        </p:txBody>
      </p:sp>
      <p:sp>
        <p:nvSpPr>
          <p:cNvPr id="577" name="Google Shape;577;p16"/>
          <p:cNvSpPr/>
          <p:nvPr/>
        </p:nvSpPr>
        <p:spPr>
          <a:xfrm>
            <a:off x="9648825" y="6284119"/>
            <a:ext cx="3286601" cy="758130"/>
          </a:xfrm>
          <a:prstGeom prst="rect">
            <a:avLst/>
          </a:prstGeom>
          <a:noFill/>
          <a:ln>
            <a:noFill/>
          </a:ln>
        </p:spPr>
        <p:txBody>
          <a:bodyPr anchorCtr="0" anchor="t" bIns="25400" lIns="25400" spcFirstLastPara="1" rIns="25400" wrap="square" tIns="25400">
            <a:normAutofit/>
          </a:bodyPr>
          <a:lstStyle/>
          <a:p>
            <a:pPr indent="0" lvl="0" marL="0" marR="0" rtl="0" algn="l">
              <a:lnSpc>
                <a:spcPct val="121935"/>
              </a:lnSpc>
              <a:spcBef>
                <a:spcPts val="0"/>
              </a:spcBef>
              <a:spcAft>
                <a:spcPts val="0"/>
              </a:spcAft>
              <a:buClr>
                <a:srgbClr val="C8C8C8"/>
              </a:buClr>
              <a:buSzPts val="2025"/>
              <a:buFont typeface="Arial"/>
              <a:buNone/>
            </a:pPr>
            <a:r>
              <a:rPr b="0" i="0" lang="en-US" sz="2025" u="none" cap="none" strike="noStrike">
                <a:solidFill>
                  <a:srgbClr val="C8C8C8"/>
                </a:solidFill>
                <a:latin typeface="Arial"/>
                <a:ea typeface="Arial"/>
                <a:cs typeface="Arial"/>
                <a:sym typeface="Arial"/>
              </a:rPr>
              <a:t>HR re-checks submitted records</a:t>
            </a:r>
            <a:endParaRPr b="0" i="0" sz="2025" u="none" cap="none" strike="noStrike">
              <a:solidFill>
                <a:schemeClr val="dk1"/>
              </a:solidFill>
              <a:latin typeface="Calibri"/>
              <a:ea typeface="Calibri"/>
              <a:cs typeface="Calibri"/>
              <a:sym typeface="Calibri"/>
            </a:endParaRPr>
          </a:p>
        </p:txBody>
      </p:sp>
      <p:pic>
        <p:nvPicPr>
          <p:cNvPr descr="preencoded.png" id="578" name="Google Shape;578;p16"/>
          <p:cNvPicPr preferRelativeResize="0"/>
          <p:nvPr/>
        </p:nvPicPr>
        <p:blipFill rotWithShape="1">
          <a:blip r:embed="rId4">
            <a:alphaModFix amt="60000"/>
          </a:blip>
          <a:srcRect b="0" l="0" r="0" t="0"/>
          <a:stretch/>
        </p:blipFill>
        <p:spPr>
          <a:xfrm>
            <a:off x="13211175" y="5550694"/>
            <a:ext cx="266700" cy="266700"/>
          </a:xfrm>
          <a:prstGeom prst="rect">
            <a:avLst/>
          </a:prstGeom>
          <a:noFill/>
          <a:ln>
            <a:noFill/>
          </a:ln>
        </p:spPr>
      </p:pic>
      <p:sp>
        <p:nvSpPr>
          <p:cNvPr id="579" name="Google Shape;579;p16"/>
          <p:cNvSpPr/>
          <p:nvPr/>
        </p:nvSpPr>
        <p:spPr>
          <a:xfrm>
            <a:off x="13554075" y="3731419"/>
            <a:ext cx="3781425" cy="3905250"/>
          </a:xfrm>
          <a:prstGeom prst="roundRect">
            <a:avLst>
              <a:gd fmla="val 3526" name="adj"/>
            </a:avLst>
          </a:prstGeom>
          <a:solidFill>
            <a:srgbClr val="E31E24">
              <a:alpha val="10196"/>
            </a:srgbClr>
          </a:solidFill>
          <a:ln cap="flat" cmpd="sng" w="9525">
            <a:solidFill>
              <a:srgbClr val="E31E24">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16"/>
          <p:cNvSpPr/>
          <p:nvPr/>
        </p:nvSpPr>
        <p:spPr>
          <a:xfrm>
            <a:off x="13849350" y="4179094"/>
            <a:ext cx="643830" cy="428625"/>
          </a:xfrm>
          <a:prstGeom prst="roundRect">
            <a:avLst>
              <a:gd fmla="val 17778" name="adj"/>
            </a:avLst>
          </a:prstGeom>
          <a:solidFill>
            <a:srgbClr val="E31E24">
              <a:alpha val="1490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16"/>
          <p:cNvSpPr/>
          <p:nvPr/>
        </p:nvSpPr>
        <p:spPr>
          <a:xfrm>
            <a:off x="14001750" y="4217194"/>
            <a:ext cx="403414" cy="3905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2400"/>
              <a:buFont typeface="Arial"/>
              <a:buNone/>
            </a:pPr>
            <a:r>
              <a:rPr b="1" i="0" lang="en-US" sz="2400" u="none" cap="none" strike="noStrike">
                <a:solidFill>
                  <a:srgbClr val="E31E24"/>
                </a:solidFill>
                <a:latin typeface="Arial"/>
                <a:ea typeface="Arial"/>
                <a:cs typeface="Arial"/>
                <a:sym typeface="Arial"/>
              </a:rPr>
              <a:t>04</a:t>
            </a:r>
            <a:endParaRPr b="0" i="0" sz="2400" u="none" cap="none" strike="noStrike">
              <a:solidFill>
                <a:schemeClr val="dk1"/>
              </a:solidFill>
              <a:latin typeface="Calibri"/>
              <a:ea typeface="Calibri"/>
              <a:cs typeface="Calibri"/>
              <a:sym typeface="Calibri"/>
            </a:endParaRPr>
          </a:p>
        </p:txBody>
      </p:sp>
      <p:sp>
        <p:nvSpPr>
          <p:cNvPr id="582" name="Google Shape;582;p16"/>
          <p:cNvSpPr/>
          <p:nvPr/>
        </p:nvSpPr>
        <p:spPr>
          <a:xfrm>
            <a:off x="15073313" y="4817269"/>
            <a:ext cx="742950" cy="742950"/>
          </a:xfrm>
          <a:prstGeom prst="ellipse">
            <a:avLst/>
          </a:prstGeom>
          <a:solidFill>
            <a:srgbClr val="0B0E14"/>
          </a:solidFill>
          <a:ln cap="flat" cmpd="sng" w="9525">
            <a:solidFill>
              <a:srgbClr val="E31E24">
                <a:alpha val="400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3" name="Google Shape;583;p16"/>
          <p:cNvPicPr preferRelativeResize="0"/>
          <p:nvPr/>
        </p:nvPicPr>
        <p:blipFill rotWithShape="1">
          <a:blip r:embed="rId7">
            <a:alphaModFix/>
          </a:blip>
          <a:srcRect b="0" l="0" r="0" t="0"/>
          <a:stretch/>
        </p:blipFill>
        <p:spPr>
          <a:xfrm>
            <a:off x="15235237" y="4979194"/>
            <a:ext cx="419100" cy="419100"/>
          </a:xfrm>
          <a:prstGeom prst="rect">
            <a:avLst/>
          </a:prstGeom>
          <a:noFill/>
          <a:ln>
            <a:noFill/>
          </a:ln>
        </p:spPr>
      </p:pic>
      <p:sp>
        <p:nvSpPr>
          <p:cNvPr id="584" name="Google Shape;584;p16"/>
          <p:cNvSpPr/>
          <p:nvPr/>
        </p:nvSpPr>
        <p:spPr>
          <a:xfrm>
            <a:off x="13849350" y="5769769"/>
            <a:ext cx="2811408" cy="4191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2625"/>
              <a:buFont typeface="Arial"/>
              <a:buNone/>
            </a:pPr>
            <a:r>
              <a:rPr b="1" i="0" lang="en-US" sz="2625" u="none" cap="none" strike="noStrike">
                <a:solidFill>
                  <a:srgbClr val="E31E24"/>
                </a:solidFill>
                <a:latin typeface="Arial"/>
                <a:ea typeface="Arial"/>
                <a:cs typeface="Arial"/>
                <a:sym typeface="Arial"/>
              </a:rPr>
              <a:t>Mismatch found</a:t>
            </a:r>
            <a:endParaRPr b="0" i="0" sz="2625" u="none" cap="none" strike="noStrike">
              <a:solidFill>
                <a:schemeClr val="dk1"/>
              </a:solidFill>
              <a:latin typeface="Calibri"/>
              <a:ea typeface="Calibri"/>
              <a:cs typeface="Calibri"/>
              <a:sym typeface="Calibri"/>
            </a:endParaRPr>
          </a:p>
        </p:txBody>
      </p:sp>
      <p:sp>
        <p:nvSpPr>
          <p:cNvPr id="585" name="Google Shape;585;p16"/>
          <p:cNvSpPr/>
          <p:nvPr/>
        </p:nvSpPr>
        <p:spPr>
          <a:xfrm>
            <a:off x="13849350" y="6284119"/>
            <a:ext cx="3286601" cy="758130"/>
          </a:xfrm>
          <a:prstGeom prst="rect">
            <a:avLst/>
          </a:prstGeom>
          <a:noFill/>
          <a:ln>
            <a:noFill/>
          </a:ln>
        </p:spPr>
        <p:txBody>
          <a:bodyPr anchorCtr="0" anchor="t" bIns="25400" lIns="25400" spcFirstLastPara="1" rIns="25400" wrap="square" tIns="25400">
            <a:normAutofit/>
          </a:bodyPr>
          <a:lstStyle/>
          <a:p>
            <a:pPr indent="0" lvl="0" marL="0" marR="0" rtl="0" algn="l">
              <a:lnSpc>
                <a:spcPct val="121935"/>
              </a:lnSpc>
              <a:spcBef>
                <a:spcPts val="0"/>
              </a:spcBef>
              <a:spcAft>
                <a:spcPts val="0"/>
              </a:spcAft>
              <a:buClr>
                <a:srgbClr val="C8C8C8"/>
              </a:buClr>
              <a:buSzPts val="2025"/>
              <a:buFont typeface="Arial"/>
              <a:buNone/>
            </a:pPr>
            <a:r>
              <a:rPr b="0" i="0" lang="en-US" sz="2025" u="none" cap="none" strike="noStrike">
                <a:solidFill>
                  <a:srgbClr val="C8C8C8"/>
                </a:solidFill>
                <a:latin typeface="Arial"/>
                <a:ea typeface="Arial"/>
                <a:cs typeface="Arial"/>
                <a:sym typeface="Arial"/>
              </a:rPr>
              <a:t>Identity discrepancy in screening docs</a:t>
            </a:r>
            <a:endParaRPr b="0" i="0" sz="2025" u="none" cap="none" strike="noStrike">
              <a:solidFill>
                <a:schemeClr val="dk1"/>
              </a:solidFill>
              <a:latin typeface="Calibri"/>
              <a:ea typeface="Calibri"/>
              <a:cs typeface="Calibri"/>
              <a:sym typeface="Calibri"/>
            </a:endParaRPr>
          </a:p>
        </p:txBody>
      </p:sp>
      <p:pic>
        <p:nvPicPr>
          <p:cNvPr descr="preencoded.png" id="586" name="Google Shape;586;p16"/>
          <p:cNvPicPr preferRelativeResize="0"/>
          <p:nvPr/>
        </p:nvPicPr>
        <p:blipFill rotWithShape="1">
          <a:blip r:embed="rId8">
            <a:alphaModFix/>
          </a:blip>
          <a:srcRect b="0" l="0" r="0" t="0"/>
          <a:stretch/>
        </p:blipFill>
        <p:spPr>
          <a:xfrm>
            <a:off x="16621869" y="9703594"/>
            <a:ext cx="342900" cy="297656"/>
          </a:xfrm>
          <a:prstGeom prst="rect">
            <a:avLst/>
          </a:prstGeom>
          <a:noFill/>
          <a:ln>
            <a:noFill/>
          </a:ln>
        </p:spPr>
      </p:pic>
      <p:sp>
        <p:nvSpPr>
          <p:cNvPr id="587" name="Google Shape;587;p16"/>
          <p:cNvSpPr/>
          <p:nvPr/>
        </p:nvSpPr>
        <p:spPr>
          <a:xfrm>
            <a:off x="17060019" y="9709547"/>
            <a:ext cx="35168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16</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92" name="Shape 592"/>
        <p:cNvGrpSpPr/>
        <p:nvPr/>
      </p:nvGrpSpPr>
      <p:grpSpPr>
        <a:xfrm>
          <a:off x="0" y="0"/>
          <a:ext cx="0" cy="0"/>
          <a:chOff x="0" y="0"/>
          <a:chExt cx="0" cy="0"/>
        </a:xfrm>
      </p:grpSpPr>
      <p:sp>
        <p:nvSpPr>
          <p:cNvPr id="593" name="Google Shape;593;p17"/>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17"/>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4800"/>
              <a:buFont typeface="Arial"/>
              <a:buNone/>
            </a:pPr>
            <a:r>
              <a:rPr b="1" i="0" lang="en-US" sz="4800" u="none" cap="none" strike="noStrike">
                <a:solidFill>
                  <a:srgbClr val="36CDFF"/>
                </a:solidFill>
                <a:latin typeface="Arial"/>
                <a:ea typeface="Arial"/>
                <a:cs typeface="Arial"/>
                <a:sym typeface="Arial"/>
              </a:rPr>
              <a:t>The Resume: </a:t>
            </a:r>
            <a:r>
              <a:rPr b="1" i="0" lang="en-US" sz="4800" u="none" cap="none" strike="noStrike">
                <a:solidFill>
                  <a:srgbClr val="FFFFFF"/>
                </a:solidFill>
                <a:latin typeface="Arial"/>
                <a:ea typeface="Arial"/>
                <a:cs typeface="Arial"/>
                <a:sym typeface="Arial"/>
              </a:rPr>
              <a:t>catching a ghost with a resume</a:t>
            </a:r>
            <a:endParaRPr b="0" i="0" sz="4800" u="none" cap="none" strike="noStrike">
              <a:solidFill>
                <a:schemeClr val="dk1"/>
              </a:solidFill>
              <a:latin typeface="Calibri"/>
              <a:ea typeface="Calibri"/>
              <a:cs typeface="Calibri"/>
              <a:sym typeface="Calibri"/>
            </a:endParaRPr>
          </a:p>
        </p:txBody>
      </p:sp>
      <p:sp>
        <p:nvSpPr>
          <p:cNvPr id="595" name="Google Shape;595;p17"/>
          <p:cNvSpPr/>
          <p:nvPr/>
        </p:nvSpPr>
        <p:spPr>
          <a:xfrm>
            <a:off x="952500" y="1597819"/>
            <a:ext cx="6244530" cy="7829550"/>
          </a:xfrm>
          <a:prstGeom prst="roundRect">
            <a:avLst>
              <a:gd fmla="val 1525" name="adj"/>
            </a:avLst>
          </a:prstGeom>
          <a:solidFill>
            <a:srgbClr val="FFFFFF"/>
          </a:solidFill>
          <a:ln cap="flat" cmpd="sng" w="9525">
            <a:solidFill>
              <a:srgbClr val="FFFFFF">
                <a:alpha val="12157"/>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6" name="Google Shape;596;p17"/>
          <p:cNvPicPr preferRelativeResize="0"/>
          <p:nvPr/>
        </p:nvPicPr>
        <p:blipFill rotWithShape="1">
          <a:blip r:embed="rId3">
            <a:alphaModFix/>
          </a:blip>
          <a:srcRect b="0" l="-2431" r="-2431" t="0"/>
          <a:stretch/>
        </p:blipFill>
        <p:spPr>
          <a:xfrm>
            <a:off x="952500" y="1597819"/>
            <a:ext cx="6244530" cy="7829550"/>
          </a:xfrm>
          <a:prstGeom prst="rect">
            <a:avLst/>
          </a:prstGeom>
          <a:noFill/>
          <a:ln>
            <a:noFill/>
          </a:ln>
        </p:spPr>
      </p:pic>
      <p:sp>
        <p:nvSpPr>
          <p:cNvPr id="597" name="Google Shape;597;p17"/>
          <p:cNvSpPr/>
          <p:nvPr/>
        </p:nvSpPr>
        <p:spPr>
          <a:xfrm>
            <a:off x="11537305" y="2852738"/>
            <a:ext cx="2253235"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2025"/>
              <a:buFont typeface="Arial"/>
              <a:buNone/>
            </a:pPr>
            <a:r>
              <a:rPr b="1" i="0" lang="en-US" sz="2025" u="none" cap="none" strike="noStrike">
                <a:solidFill>
                  <a:srgbClr val="FD7EF5"/>
                </a:solidFill>
                <a:latin typeface="Arial"/>
                <a:ea typeface="Arial"/>
                <a:cs typeface="Arial"/>
                <a:sym typeface="Arial"/>
              </a:rPr>
              <a:t>THE GIVEAWAY</a:t>
            </a:r>
            <a:endParaRPr b="0" i="0" sz="2025" u="none" cap="none" strike="noStrike">
              <a:solidFill>
                <a:schemeClr val="dk1"/>
              </a:solidFill>
              <a:latin typeface="Calibri"/>
              <a:ea typeface="Calibri"/>
              <a:cs typeface="Calibri"/>
              <a:sym typeface="Calibri"/>
            </a:endParaRPr>
          </a:p>
        </p:txBody>
      </p:sp>
      <p:sp>
        <p:nvSpPr>
          <p:cNvPr id="598" name="Google Shape;598;p17"/>
          <p:cNvSpPr/>
          <p:nvPr/>
        </p:nvSpPr>
        <p:spPr>
          <a:xfrm>
            <a:off x="9200555" y="5176838"/>
            <a:ext cx="6721897" cy="19050"/>
          </a:xfrm>
          <a:prstGeom prst="rect">
            <a:avLst/>
          </a:prstGeom>
          <a:solidFill>
            <a:srgbClr val="FF4D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17"/>
          <p:cNvSpPr/>
          <p:nvPr/>
        </p:nvSpPr>
        <p:spPr>
          <a:xfrm>
            <a:off x="9200555" y="3529013"/>
            <a:ext cx="2740447" cy="3295650"/>
          </a:xfrm>
          <a:prstGeom prst="roundRect">
            <a:avLst>
              <a:gd fmla="val 5561" name="adj"/>
            </a:avLst>
          </a:prstGeom>
          <a:solidFill>
            <a:srgbClr val="151C2B"/>
          </a:solidFill>
          <a:ln cap="flat" cmpd="sng" w="9525">
            <a:solidFill>
              <a:srgbClr val="243044"/>
            </a:solidFill>
            <a:prstDash val="solid"/>
            <a:round/>
            <a:headEnd len="sm" w="sm" type="none"/>
            <a:tailEnd len="sm" w="sm" type="none"/>
          </a:ln>
          <a:effectLst>
            <a:outerShdw blurRad="228600" rotWithShape="0" algn="bl" dir="5400000" dist="76200">
              <a:srgbClr val="000000">
                <a:alpha val="2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17"/>
          <p:cNvSpPr/>
          <p:nvPr/>
        </p:nvSpPr>
        <p:spPr>
          <a:xfrm>
            <a:off x="9684916" y="3862387"/>
            <a:ext cx="1771650" cy="1771650"/>
          </a:xfrm>
          <a:prstGeom prst="ellipse">
            <a:avLst/>
          </a:prstGeom>
          <a:solidFill>
            <a:srgbClr val="FFFFFF"/>
          </a:solidFill>
          <a:ln cap="flat" cmpd="sng" w="28575">
            <a:solidFill>
              <a:srgbClr val="FFFFFF">
                <a:alpha val="1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1" name="Google Shape;601;p17"/>
          <p:cNvPicPr preferRelativeResize="0"/>
          <p:nvPr/>
        </p:nvPicPr>
        <p:blipFill rotWithShape="1">
          <a:blip r:embed="rId4">
            <a:alphaModFix/>
          </a:blip>
          <a:srcRect b="0" l="0" r="0" t="0"/>
          <a:stretch/>
        </p:blipFill>
        <p:spPr>
          <a:xfrm>
            <a:off x="9713491" y="3890962"/>
            <a:ext cx="1714500" cy="1714500"/>
          </a:xfrm>
          <a:prstGeom prst="rect">
            <a:avLst/>
          </a:prstGeom>
          <a:noFill/>
          <a:ln>
            <a:noFill/>
          </a:ln>
        </p:spPr>
      </p:pic>
      <p:sp>
        <p:nvSpPr>
          <p:cNvPr id="602" name="Google Shape;602;p17"/>
          <p:cNvSpPr/>
          <p:nvPr/>
        </p:nvSpPr>
        <p:spPr>
          <a:xfrm>
            <a:off x="9591080" y="5786438"/>
            <a:ext cx="2155336"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025"/>
              <a:buFont typeface="Arial"/>
              <a:buNone/>
            </a:pPr>
            <a:r>
              <a:rPr b="1" i="0" lang="en-US" sz="2025" u="none" cap="none" strike="noStrike">
                <a:solidFill>
                  <a:srgbClr val="FFFFFF"/>
                </a:solidFill>
                <a:latin typeface="Arial"/>
                <a:ea typeface="Arial"/>
                <a:cs typeface="Arial"/>
                <a:sym typeface="Arial"/>
              </a:rPr>
              <a:t>"Marcus Vance"</a:t>
            </a:r>
            <a:endParaRPr b="0" i="0" sz="2025" u="none" cap="none" strike="noStrike">
              <a:solidFill>
                <a:schemeClr val="dk1"/>
              </a:solidFill>
              <a:latin typeface="Calibri"/>
              <a:ea typeface="Calibri"/>
              <a:cs typeface="Calibri"/>
              <a:sym typeface="Calibri"/>
            </a:endParaRPr>
          </a:p>
        </p:txBody>
      </p:sp>
      <p:sp>
        <p:nvSpPr>
          <p:cNvPr id="603" name="Google Shape;603;p17"/>
          <p:cNvSpPr/>
          <p:nvPr/>
        </p:nvSpPr>
        <p:spPr>
          <a:xfrm>
            <a:off x="9937403" y="6234113"/>
            <a:ext cx="1393344"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725"/>
              <a:buFont typeface="Arial"/>
              <a:buNone/>
            </a:pPr>
            <a:r>
              <a:rPr b="0" i="0" lang="en-US" sz="1725" u="none" cap="none" strike="noStrike">
                <a:solidFill>
                  <a:srgbClr val="969696"/>
                </a:solidFill>
                <a:latin typeface="Arial"/>
                <a:ea typeface="Arial"/>
                <a:cs typeface="Arial"/>
                <a:sym typeface="Arial"/>
              </a:rPr>
              <a:t>Application A</a:t>
            </a:r>
            <a:endParaRPr b="0" i="0" sz="1725" u="none" cap="none" strike="noStrike">
              <a:solidFill>
                <a:schemeClr val="dk1"/>
              </a:solidFill>
              <a:latin typeface="Calibri"/>
              <a:ea typeface="Calibri"/>
              <a:cs typeface="Calibri"/>
              <a:sym typeface="Calibri"/>
            </a:endParaRPr>
          </a:p>
        </p:txBody>
      </p:sp>
      <p:sp>
        <p:nvSpPr>
          <p:cNvPr id="604" name="Google Shape;604;p17"/>
          <p:cNvSpPr/>
          <p:nvPr/>
        </p:nvSpPr>
        <p:spPr>
          <a:xfrm>
            <a:off x="12113791" y="4729163"/>
            <a:ext cx="895350" cy="895350"/>
          </a:xfrm>
          <a:prstGeom prst="ellipse">
            <a:avLst/>
          </a:prstGeom>
          <a:solidFill>
            <a:srgbClr val="0B0E14"/>
          </a:solidFill>
          <a:ln cap="flat" cmpd="sng" w="19050">
            <a:solidFill>
              <a:srgbClr val="FF4D5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5" name="Google Shape;605;p17"/>
          <p:cNvPicPr preferRelativeResize="0"/>
          <p:nvPr/>
        </p:nvPicPr>
        <p:blipFill rotWithShape="1">
          <a:blip r:embed="rId5">
            <a:alphaModFix/>
          </a:blip>
          <a:srcRect b="0" l="0" r="0" t="0"/>
          <a:stretch/>
        </p:blipFill>
        <p:spPr>
          <a:xfrm>
            <a:off x="12323341" y="4938713"/>
            <a:ext cx="476250" cy="476250"/>
          </a:xfrm>
          <a:prstGeom prst="rect">
            <a:avLst/>
          </a:prstGeom>
          <a:noFill/>
          <a:ln>
            <a:noFill/>
          </a:ln>
        </p:spPr>
      </p:pic>
      <p:sp>
        <p:nvSpPr>
          <p:cNvPr id="606" name="Google Shape;606;p17"/>
          <p:cNvSpPr/>
          <p:nvPr/>
        </p:nvSpPr>
        <p:spPr>
          <a:xfrm>
            <a:off x="13369751" y="3529013"/>
            <a:ext cx="2552700" cy="3295650"/>
          </a:xfrm>
          <a:prstGeom prst="roundRect">
            <a:avLst>
              <a:gd fmla="val 5970" name="adj"/>
            </a:avLst>
          </a:prstGeom>
          <a:solidFill>
            <a:srgbClr val="151C2B"/>
          </a:solidFill>
          <a:ln cap="flat" cmpd="sng" w="9525">
            <a:solidFill>
              <a:srgbClr val="243044"/>
            </a:solidFill>
            <a:prstDash val="solid"/>
            <a:round/>
            <a:headEnd len="sm" w="sm" type="none"/>
            <a:tailEnd len="sm" w="sm" type="none"/>
          </a:ln>
          <a:effectLst>
            <a:outerShdw blurRad="228600" rotWithShape="0" algn="bl" dir="5400000" dist="76200">
              <a:srgbClr val="000000">
                <a:alpha val="25098"/>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17"/>
          <p:cNvSpPr/>
          <p:nvPr/>
        </p:nvSpPr>
        <p:spPr>
          <a:xfrm>
            <a:off x="13760276" y="3862387"/>
            <a:ext cx="1771650" cy="1771650"/>
          </a:xfrm>
          <a:prstGeom prst="ellipse">
            <a:avLst/>
          </a:prstGeom>
          <a:solidFill>
            <a:srgbClr val="FFFFFF"/>
          </a:solidFill>
          <a:ln cap="flat" cmpd="sng" w="28575">
            <a:solidFill>
              <a:srgbClr val="FFFFFF">
                <a:alpha val="14902"/>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8" name="Google Shape;608;p17"/>
          <p:cNvPicPr preferRelativeResize="0"/>
          <p:nvPr/>
        </p:nvPicPr>
        <p:blipFill rotWithShape="1">
          <a:blip r:embed="rId4">
            <a:alphaModFix/>
          </a:blip>
          <a:srcRect b="0" l="0" r="0" t="0"/>
          <a:stretch/>
        </p:blipFill>
        <p:spPr>
          <a:xfrm>
            <a:off x="13788851" y="3890962"/>
            <a:ext cx="1714500" cy="1714500"/>
          </a:xfrm>
          <a:prstGeom prst="rect">
            <a:avLst/>
          </a:prstGeom>
          <a:noFill/>
          <a:ln>
            <a:noFill/>
          </a:ln>
        </p:spPr>
      </p:pic>
      <p:sp>
        <p:nvSpPr>
          <p:cNvPr id="609" name="Google Shape;609;p17"/>
          <p:cNvSpPr/>
          <p:nvPr/>
        </p:nvSpPr>
        <p:spPr>
          <a:xfrm>
            <a:off x="13816757" y="5786438"/>
            <a:ext cx="1824477"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025"/>
              <a:buFont typeface="Arial"/>
              <a:buNone/>
            </a:pPr>
            <a:r>
              <a:rPr b="1" i="0" lang="en-US" sz="2025" u="none" cap="none" strike="noStrike">
                <a:solidFill>
                  <a:srgbClr val="FFFFFF"/>
                </a:solidFill>
                <a:latin typeface="Arial"/>
                <a:ea typeface="Arial"/>
                <a:cs typeface="Arial"/>
                <a:sym typeface="Arial"/>
              </a:rPr>
              <a:t>"David Chen"</a:t>
            </a:r>
            <a:endParaRPr b="0" i="0" sz="2025" u="none" cap="none" strike="noStrike">
              <a:solidFill>
                <a:schemeClr val="dk1"/>
              </a:solidFill>
              <a:latin typeface="Calibri"/>
              <a:ea typeface="Calibri"/>
              <a:cs typeface="Calibri"/>
              <a:sym typeface="Calibri"/>
            </a:endParaRPr>
          </a:p>
        </p:txBody>
      </p:sp>
      <p:sp>
        <p:nvSpPr>
          <p:cNvPr id="610" name="Google Shape;610;p17"/>
          <p:cNvSpPr/>
          <p:nvPr/>
        </p:nvSpPr>
        <p:spPr>
          <a:xfrm>
            <a:off x="14006736" y="6234113"/>
            <a:ext cx="1406604"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725"/>
              <a:buFont typeface="Arial"/>
              <a:buNone/>
            </a:pPr>
            <a:r>
              <a:rPr b="0" i="0" lang="en-US" sz="1725" u="none" cap="none" strike="noStrike">
                <a:solidFill>
                  <a:srgbClr val="969696"/>
                </a:solidFill>
                <a:latin typeface="Arial"/>
                <a:ea typeface="Arial"/>
                <a:cs typeface="Arial"/>
                <a:sym typeface="Arial"/>
              </a:rPr>
              <a:t>Application B</a:t>
            </a:r>
            <a:endParaRPr b="0" i="0" sz="1725" u="none" cap="none" strike="noStrike">
              <a:solidFill>
                <a:schemeClr val="dk1"/>
              </a:solidFill>
              <a:latin typeface="Calibri"/>
              <a:ea typeface="Calibri"/>
              <a:cs typeface="Calibri"/>
              <a:sym typeface="Calibri"/>
            </a:endParaRPr>
          </a:p>
        </p:txBody>
      </p:sp>
      <p:sp>
        <p:nvSpPr>
          <p:cNvPr id="611" name="Google Shape;611;p17"/>
          <p:cNvSpPr/>
          <p:nvPr/>
        </p:nvSpPr>
        <p:spPr>
          <a:xfrm>
            <a:off x="9313515" y="7205663"/>
            <a:ext cx="6496050" cy="376238"/>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FFFFFF"/>
              </a:buClr>
              <a:buSzPts val="2325"/>
              <a:buFont typeface="Arial"/>
              <a:buNone/>
            </a:pPr>
            <a:r>
              <a:rPr b="1" i="0" lang="en-US" sz="2325" u="none" cap="none" strike="noStrike">
                <a:solidFill>
                  <a:srgbClr val="FFFFFF"/>
                </a:solidFill>
                <a:latin typeface="Arial"/>
                <a:ea typeface="Arial"/>
                <a:cs typeface="Arial"/>
                <a:sym typeface="Arial"/>
              </a:rPr>
              <a:t>Same photo. </a:t>
            </a:r>
            <a:r>
              <a:rPr b="1" i="0" lang="en-US" sz="2325" u="none" cap="none" strike="noStrike">
                <a:solidFill>
                  <a:srgbClr val="E31E24"/>
                </a:solidFill>
                <a:latin typeface="Arial"/>
                <a:ea typeface="Arial"/>
                <a:cs typeface="Arial"/>
                <a:sym typeface="Arial"/>
              </a:rPr>
              <a:t>Different name.</a:t>
            </a:r>
            <a:endParaRPr b="0" i="0" sz="2325" u="none" cap="none" strike="noStrike">
              <a:solidFill>
                <a:schemeClr val="dk1"/>
              </a:solidFill>
              <a:latin typeface="Calibri"/>
              <a:ea typeface="Calibri"/>
              <a:cs typeface="Calibri"/>
              <a:sym typeface="Calibri"/>
            </a:endParaRPr>
          </a:p>
        </p:txBody>
      </p:sp>
      <p:sp>
        <p:nvSpPr>
          <p:cNvPr id="612" name="Google Shape;612;p17"/>
          <p:cNvSpPr/>
          <p:nvPr/>
        </p:nvSpPr>
        <p:spPr>
          <a:xfrm>
            <a:off x="9520208" y="7639050"/>
            <a:ext cx="6082665" cy="6096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C8C8C8"/>
              </a:buClr>
              <a:buSzPts val="1950"/>
              <a:buFont typeface="Arial"/>
              <a:buNone/>
            </a:pPr>
            <a:r>
              <a:rPr b="0" i="0" lang="en-US" sz="1950" u="none" cap="none" strike="noStrike">
                <a:solidFill>
                  <a:srgbClr val="C8C8C8"/>
                </a:solidFill>
                <a:latin typeface="Arial"/>
                <a:ea typeface="Arial"/>
                <a:cs typeface="Arial"/>
                <a:sym typeface="Arial"/>
              </a:rPr>
              <a:t>Reverse image search exposed a single operator behind multiple personas.</a:t>
            </a:r>
            <a:endParaRPr b="0" i="0" sz="1950" u="none" cap="none" strike="noStrike">
              <a:solidFill>
                <a:schemeClr val="dk1"/>
              </a:solidFill>
              <a:latin typeface="Calibri"/>
              <a:ea typeface="Calibri"/>
              <a:cs typeface="Calibri"/>
              <a:sym typeface="Calibri"/>
            </a:endParaRPr>
          </a:p>
        </p:txBody>
      </p:sp>
      <p:pic>
        <p:nvPicPr>
          <p:cNvPr descr="preencoded.png" id="613" name="Google Shape;613;p17"/>
          <p:cNvPicPr preferRelativeResize="0"/>
          <p:nvPr/>
        </p:nvPicPr>
        <p:blipFill rotWithShape="1">
          <a:blip r:embed="rId6">
            <a:alphaModFix/>
          </a:blip>
          <a:srcRect b="0" l="0" r="0" t="0"/>
          <a:stretch/>
        </p:blipFill>
        <p:spPr>
          <a:xfrm>
            <a:off x="16621869" y="9703594"/>
            <a:ext cx="342900" cy="297656"/>
          </a:xfrm>
          <a:prstGeom prst="rect">
            <a:avLst/>
          </a:prstGeom>
          <a:noFill/>
          <a:ln>
            <a:noFill/>
          </a:ln>
        </p:spPr>
      </p:pic>
      <p:sp>
        <p:nvSpPr>
          <p:cNvPr id="614" name="Google Shape;614;p17"/>
          <p:cNvSpPr/>
          <p:nvPr/>
        </p:nvSpPr>
        <p:spPr>
          <a:xfrm>
            <a:off x="17060019" y="9709547"/>
            <a:ext cx="35168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17</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19" name="Shape 619"/>
        <p:cNvGrpSpPr/>
        <p:nvPr/>
      </p:nvGrpSpPr>
      <p:grpSpPr>
        <a:xfrm>
          <a:off x="0" y="0"/>
          <a:ext cx="0" cy="0"/>
          <a:chOff x="0" y="0"/>
          <a:chExt cx="0" cy="0"/>
        </a:xfrm>
      </p:grpSpPr>
      <p:sp>
        <p:nvSpPr>
          <p:cNvPr id="620" name="Google Shape;620;p18"/>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18"/>
          <p:cNvSpPr/>
          <p:nvPr/>
        </p:nvSpPr>
        <p:spPr>
          <a:xfrm>
            <a:off x="952500" y="571500"/>
            <a:ext cx="18021300" cy="8382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4800"/>
              <a:buFont typeface="Arial"/>
              <a:buNone/>
            </a:pPr>
            <a:r>
              <a:rPr b="1" i="0" lang="en-US" sz="4800" u="none" cap="none" strike="noStrike">
                <a:solidFill>
                  <a:srgbClr val="FFFFFF"/>
                </a:solidFill>
                <a:latin typeface="Arial"/>
                <a:ea typeface="Arial"/>
                <a:cs typeface="Arial"/>
                <a:sym typeface="Arial"/>
              </a:rPr>
              <a:t>What is actually </a:t>
            </a:r>
            <a:r>
              <a:rPr b="1" i="0" lang="en-US" sz="4800" u="none" cap="none" strike="noStrike">
                <a:solidFill>
                  <a:srgbClr val="36CDFF"/>
                </a:solidFill>
                <a:latin typeface="Arial"/>
                <a:ea typeface="Arial"/>
                <a:cs typeface="Arial"/>
                <a:sym typeface="Arial"/>
              </a:rPr>
              <a:t>allowed? </a:t>
            </a:r>
            <a:r>
              <a:rPr b="1" i="0" lang="en-US" sz="4800" u="none" cap="none" strike="noStrike">
                <a:solidFill>
                  <a:srgbClr val="FFFFFF"/>
                </a:solidFill>
                <a:latin typeface="Arial"/>
                <a:ea typeface="Arial"/>
                <a:cs typeface="Arial"/>
                <a:sym typeface="Arial"/>
              </a:rPr>
              <a:t>🇨🇦</a:t>
            </a:r>
            <a:endParaRPr b="0" i="0" sz="4800" u="none" cap="none" strike="noStrike">
              <a:solidFill>
                <a:schemeClr val="dk1"/>
              </a:solidFill>
              <a:latin typeface="Calibri"/>
              <a:ea typeface="Calibri"/>
              <a:cs typeface="Calibri"/>
              <a:sym typeface="Calibri"/>
            </a:endParaRPr>
          </a:p>
        </p:txBody>
      </p:sp>
      <p:sp>
        <p:nvSpPr>
          <p:cNvPr id="622" name="Google Shape;622;p18"/>
          <p:cNvSpPr/>
          <p:nvPr/>
        </p:nvSpPr>
        <p:spPr>
          <a:xfrm>
            <a:off x="952500" y="2307580"/>
            <a:ext cx="4917802" cy="2797820"/>
          </a:xfrm>
          <a:prstGeom prst="roundRect">
            <a:avLst>
              <a:gd fmla="val 3404"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23" name="Google Shape;623;p18"/>
          <p:cNvPicPr preferRelativeResize="0"/>
          <p:nvPr/>
        </p:nvPicPr>
        <p:blipFill rotWithShape="1">
          <a:blip r:embed="rId3">
            <a:alphaModFix/>
          </a:blip>
          <a:srcRect b="0" l="0" r="0" t="0"/>
          <a:stretch/>
        </p:blipFill>
        <p:spPr>
          <a:xfrm>
            <a:off x="1152525" y="2524274"/>
            <a:ext cx="190500" cy="190500"/>
          </a:xfrm>
          <a:prstGeom prst="rect">
            <a:avLst/>
          </a:prstGeom>
          <a:noFill/>
          <a:ln>
            <a:noFill/>
          </a:ln>
        </p:spPr>
      </p:pic>
      <p:sp>
        <p:nvSpPr>
          <p:cNvPr id="624" name="Google Shape;624;p18"/>
          <p:cNvSpPr/>
          <p:nvPr/>
        </p:nvSpPr>
        <p:spPr>
          <a:xfrm>
            <a:off x="1438275" y="2488555"/>
            <a:ext cx="3180658"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1" i="0" lang="en-US" sz="1800" u="none" cap="none" strike="noStrike">
                <a:solidFill>
                  <a:srgbClr val="FD7EF5"/>
                </a:solidFill>
                <a:latin typeface="Arial"/>
                <a:ea typeface="Arial"/>
                <a:cs typeface="Arial"/>
                <a:sym typeface="Arial"/>
              </a:rPr>
              <a:t>FEDERAL LAW - PIPEDA</a:t>
            </a:r>
            <a:endParaRPr b="0" i="0" sz="1800" u="none" cap="none" strike="noStrike">
              <a:solidFill>
                <a:schemeClr val="dk1"/>
              </a:solidFill>
              <a:latin typeface="Calibri"/>
              <a:ea typeface="Calibri"/>
              <a:cs typeface="Calibri"/>
              <a:sym typeface="Calibri"/>
            </a:endParaRPr>
          </a:p>
        </p:txBody>
      </p:sp>
      <p:sp>
        <p:nvSpPr>
          <p:cNvPr id="625" name="Google Shape;625;p18"/>
          <p:cNvSpPr/>
          <p:nvPr/>
        </p:nvSpPr>
        <p:spPr>
          <a:xfrm>
            <a:off x="1152525" y="2826693"/>
            <a:ext cx="4653285" cy="998041"/>
          </a:xfrm>
          <a:prstGeom prst="rect">
            <a:avLst/>
          </a:prstGeom>
          <a:noFill/>
          <a:ln>
            <a:noFill/>
          </a:ln>
        </p:spPr>
        <p:txBody>
          <a:bodyPr anchorCtr="0" anchor="t" bIns="25400" lIns="25400" spcFirstLastPara="1" rIns="25400" wrap="square" tIns="25400">
            <a:normAutofit/>
          </a:bodyPr>
          <a:lstStyle/>
          <a:p>
            <a:pPr indent="0" lvl="0" marL="0" marR="0" rtl="0" algn="l">
              <a:lnSpc>
                <a:spcPct val="122182"/>
              </a:lnSpc>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Canada's main privacy law - collecting personal information, including background checks, needs clear, informed consent.</a:t>
            </a:r>
            <a:endParaRPr b="0" i="0" sz="1800" u="none" cap="none" strike="noStrike">
              <a:solidFill>
                <a:schemeClr val="dk1"/>
              </a:solidFill>
              <a:latin typeface="Calibri"/>
              <a:ea typeface="Calibri"/>
              <a:cs typeface="Calibri"/>
              <a:sym typeface="Calibri"/>
            </a:endParaRPr>
          </a:p>
        </p:txBody>
      </p:sp>
      <p:sp>
        <p:nvSpPr>
          <p:cNvPr id="626" name="Google Shape;626;p18"/>
          <p:cNvSpPr/>
          <p:nvPr/>
        </p:nvSpPr>
        <p:spPr>
          <a:xfrm>
            <a:off x="6022702" y="2307580"/>
            <a:ext cx="4917877" cy="2797820"/>
          </a:xfrm>
          <a:prstGeom prst="roundRect">
            <a:avLst>
              <a:gd fmla="val 3404"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27" name="Google Shape;627;p18"/>
          <p:cNvPicPr preferRelativeResize="0"/>
          <p:nvPr/>
        </p:nvPicPr>
        <p:blipFill rotWithShape="1">
          <a:blip r:embed="rId3">
            <a:alphaModFix/>
          </a:blip>
          <a:srcRect b="0" l="0" r="0" t="0"/>
          <a:stretch/>
        </p:blipFill>
        <p:spPr>
          <a:xfrm>
            <a:off x="6222727" y="2524274"/>
            <a:ext cx="190500" cy="190500"/>
          </a:xfrm>
          <a:prstGeom prst="rect">
            <a:avLst/>
          </a:prstGeom>
          <a:noFill/>
          <a:ln>
            <a:noFill/>
          </a:ln>
        </p:spPr>
      </p:pic>
      <p:sp>
        <p:nvSpPr>
          <p:cNvPr id="628" name="Google Shape;628;p18"/>
          <p:cNvSpPr/>
          <p:nvPr/>
        </p:nvSpPr>
        <p:spPr>
          <a:xfrm>
            <a:off x="6508477" y="2488555"/>
            <a:ext cx="3747916"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1" i="0" lang="en-US" sz="1800" u="none" cap="none" strike="noStrike">
                <a:solidFill>
                  <a:srgbClr val="FD7EF5"/>
                </a:solidFill>
                <a:latin typeface="Arial"/>
                <a:ea typeface="Arial"/>
                <a:cs typeface="Arial"/>
                <a:sym typeface="Arial"/>
              </a:rPr>
              <a:t>PROVINCIAL PRIVACY LAWS</a:t>
            </a:r>
            <a:endParaRPr b="0" i="0" sz="1800" u="none" cap="none" strike="noStrike">
              <a:solidFill>
                <a:schemeClr val="dk1"/>
              </a:solidFill>
              <a:latin typeface="Calibri"/>
              <a:ea typeface="Calibri"/>
              <a:cs typeface="Calibri"/>
              <a:sym typeface="Calibri"/>
            </a:endParaRPr>
          </a:p>
        </p:txBody>
      </p:sp>
      <p:sp>
        <p:nvSpPr>
          <p:cNvPr id="629" name="Google Shape;629;p18"/>
          <p:cNvSpPr/>
          <p:nvPr/>
        </p:nvSpPr>
        <p:spPr>
          <a:xfrm>
            <a:off x="6222727" y="2826693"/>
            <a:ext cx="4653361" cy="998041"/>
          </a:xfrm>
          <a:prstGeom prst="rect">
            <a:avLst/>
          </a:prstGeom>
          <a:noFill/>
          <a:ln>
            <a:noFill/>
          </a:ln>
        </p:spPr>
        <p:txBody>
          <a:bodyPr anchorCtr="0" anchor="t" bIns="25400" lIns="25400" spcFirstLastPara="1" rIns="25400" wrap="square" tIns="25400">
            <a:normAutofit/>
          </a:bodyPr>
          <a:lstStyle/>
          <a:p>
            <a:pPr indent="0" lvl="0" marL="0" marR="0" rtl="0" algn="l">
              <a:lnSpc>
                <a:spcPct val="122182"/>
              </a:lnSpc>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BC, Alberta &amp; Quebec have their own laws instead of PIPEDA. Quebec also requires disclosure of automated decisions.</a:t>
            </a:r>
            <a:endParaRPr b="0" i="0" sz="1800" u="none" cap="none" strike="noStrike">
              <a:solidFill>
                <a:schemeClr val="dk1"/>
              </a:solidFill>
              <a:latin typeface="Calibri"/>
              <a:ea typeface="Calibri"/>
              <a:cs typeface="Calibri"/>
              <a:sym typeface="Calibri"/>
            </a:endParaRPr>
          </a:p>
        </p:txBody>
      </p:sp>
      <p:sp>
        <p:nvSpPr>
          <p:cNvPr id="630" name="Google Shape;630;p18"/>
          <p:cNvSpPr/>
          <p:nvPr/>
        </p:nvSpPr>
        <p:spPr>
          <a:xfrm>
            <a:off x="952500" y="5257800"/>
            <a:ext cx="4917802" cy="2797820"/>
          </a:xfrm>
          <a:prstGeom prst="roundRect">
            <a:avLst>
              <a:gd fmla="val 3404"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1" name="Google Shape;631;p18"/>
          <p:cNvPicPr preferRelativeResize="0"/>
          <p:nvPr/>
        </p:nvPicPr>
        <p:blipFill rotWithShape="1">
          <a:blip r:embed="rId4">
            <a:alphaModFix/>
          </a:blip>
          <a:srcRect b="0" l="0" r="0" t="0"/>
          <a:stretch/>
        </p:blipFill>
        <p:spPr>
          <a:xfrm>
            <a:off x="1152525" y="5474494"/>
            <a:ext cx="190500" cy="190500"/>
          </a:xfrm>
          <a:prstGeom prst="rect">
            <a:avLst/>
          </a:prstGeom>
          <a:noFill/>
          <a:ln>
            <a:noFill/>
          </a:ln>
        </p:spPr>
      </p:pic>
      <p:sp>
        <p:nvSpPr>
          <p:cNvPr id="632" name="Google Shape;632;p18"/>
          <p:cNvSpPr/>
          <p:nvPr/>
        </p:nvSpPr>
        <p:spPr>
          <a:xfrm>
            <a:off x="1438275" y="5438775"/>
            <a:ext cx="3616702"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800"/>
              <a:buFont typeface="Arial"/>
              <a:buNone/>
            </a:pPr>
            <a:r>
              <a:rPr b="1" i="0" lang="en-US" sz="1800" u="none" cap="none" strike="noStrike">
                <a:solidFill>
                  <a:srgbClr val="36CDFF"/>
                </a:solidFill>
                <a:latin typeface="Arial"/>
                <a:ea typeface="Arial"/>
                <a:cs typeface="Arial"/>
                <a:sym typeface="Arial"/>
              </a:rPr>
              <a:t>ANTI-DISCRIMINATION LAW</a:t>
            </a:r>
            <a:endParaRPr b="0" i="0" sz="1800" u="none" cap="none" strike="noStrike">
              <a:solidFill>
                <a:schemeClr val="dk1"/>
              </a:solidFill>
              <a:latin typeface="Calibri"/>
              <a:ea typeface="Calibri"/>
              <a:cs typeface="Calibri"/>
              <a:sym typeface="Calibri"/>
            </a:endParaRPr>
          </a:p>
        </p:txBody>
      </p:sp>
      <p:sp>
        <p:nvSpPr>
          <p:cNvPr id="633" name="Google Shape;633;p18"/>
          <p:cNvSpPr/>
          <p:nvPr/>
        </p:nvSpPr>
        <p:spPr>
          <a:xfrm>
            <a:off x="1152525" y="5776913"/>
            <a:ext cx="4653285" cy="998041"/>
          </a:xfrm>
          <a:prstGeom prst="rect">
            <a:avLst/>
          </a:prstGeom>
          <a:noFill/>
          <a:ln>
            <a:noFill/>
          </a:ln>
        </p:spPr>
        <p:txBody>
          <a:bodyPr anchorCtr="0" anchor="t" bIns="25400" lIns="25400" spcFirstLastPara="1" rIns="25400" wrap="square" tIns="25400">
            <a:normAutofit/>
          </a:bodyPr>
          <a:lstStyle/>
          <a:p>
            <a:pPr indent="0" lvl="0" marL="0" marR="0" rtl="0" algn="l">
              <a:lnSpc>
                <a:spcPct val="122182"/>
              </a:lnSpc>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Federal &amp; provincial Human Rights Codes protect candidates from being screened out for race, religion, or a pardoned record.</a:t>
            </a:r>
            <a:endParaRPr b="0" i="0" sz="1800" u="none" cap="none" strike="noStrike">
              <a:solidFill>
                <a:schemeClr val="dk1"/>
              </a:solidFill>
              <a:latin typeface="Calibri"/>
              <a:ea typeface="Calibri"/>
              <a:cs typeface="Calibri"/>
              <a:sym typeface="Calibri"/>
            </a:endParaRPr>
          </a:p>
        </p:txBody>
      </p:sp>
      <p:sp>
        <p:nvSpPr>
          <p:cNvPr id="634" name="Google Shape;634;p18"/>
          <p:cNvSpPr/>
          <p:nvPr/>
        </p:nvSpPr>
        <p:spPr>
          <a:xfrm>
            <a:off x="6022702" y="5257800"/>
            <a:ext cx="4917877" cy="2797820"/>
          </a:xfrm>
          <a:prstGeom prst="roundRect">
            <a:avLst>
              <a:gd fmla="val 3404"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5" name="Google Shape;635;p18"/>
          <p:cNvPicPr preferRelativeResize="0"/>
          <p:nvPr/>
        </p:nvPicPr>
        <p:blipFill rotWithShape="1">
          <a:blip r:embed="rId5">
            <a:alphaModFix/>
          </a:blip>
          <a:srcRect b="0" l="0" r="0" t="0"/>
          <a:stretch/>
        </p:blipFill>
        <p:spPr>
          <a:xfrm>
            <a:off x="6222727" y="5474494"/>
            <a:ext cx="190500" cy="190500"/>
          </a:xfrm>
          <a:prstGeom prst="rect">
            <a:avLst/>
          </a:prstGeom>
          <a:noFill/>
          <a:ln>
            <a:noFill/>
          </a:ln>
        </p:spPr>
      </p:pic>
      <p:sp>
        <p:nvSpPr>
          <p:cNvPr id="636" name="Google Shape;636;p18"/>
          <p:cNvSpPr/>
          <p:nvPr/>
        </p:nvSpPr>
        <p:spPr>
          <a:xfrm>
            <a:off x="6508477" y="5438775"/>
            <a:ext cx="3928899"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800"/>
              <a:buFont typeface="Arial"/>
              <a:buNone/>
            </a:pPr>
            <a:r>
              <a:rPr b="1" i="0" lang="en-US" sz="1800" u="none" cap="none" strike="noStrike">
                <a:solidFill>
                  <a:srgbClr val="36CDFF"/>
                </a:solidFill>
                <a:latin typeface="Arial"/>
                <a:ea typeface="Arial"/>
                <a:cs typeface="Arial"/>
                <a:sym typeface="Arial"/>
              </a:rPr>
              <a:t>EMPLOYMENT / LABOUR LAW</a:t>
            </a:r>
            <a:endParaRPr b="0" i="0" sz="1800" u="none" cap="none" strike="noStrike">
              <a:solidFill>
                <a:schemeClr val="dk1"/>
              </a:solidFill>
              <a:latin typeface="Calibri"/>
              <a:ea typeface="Calibri"/>
              <a:cs typeface="Calibri"/>
              <a:sym typeface="Calibri"/>
            </a:endParaRPr>
          </a:p>
        </p:txBody>
      </p:sp>
      <p:sp>
        <p:nvSpPr>
          <p:cNvPr id="637" name="Google Shape;637;p18"/>
          <p:cNvSpPr/>
          <p:nvPr/>
        </p:nvSpPr>
        <p:spPr>
          <a:xfrm>
            <a:off x="6222727" y="5776913"/>
            <a:ext cx="4653361" cy="998041"/>
          </a:xfrm>
          <a:prstGeom prst="rect">
            <a:avLst/>
          </a:prstGeom>
          <a:noFill/>
          <a:ln>
            <a:noFill/>
          </a:ln>
        </p:spPr>
        <p:txBody>
          <a:bodyPr anchorCtr="0" anchor="t" bIns="25400" lIns="25400" spcFirstLastPara="1" rIns="25400" wrap="square" tIns="25400">
            <a:normAutofit/>
          </a:bodyPr>
          <a:lstStyle/>
          <a:p>
            <a:pPr indent="0" lvl="0" marL="0" marR="0" rtl="0" algn="l">
              <a:lnSpc>
                <a:spcPct val="122182"/>
              </a:lnSpc>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Each province's Employment Standards Act sets the ground rules for screening and treating candidates during hiring.</a:t>
            </a:r>
            <a:endParaRPr b="0" i="0" sz="1800" u="none" cap="none" strike="noStrike">
              <a:solidFill>
                <a:schemeClr val="dk1"/>
              </a:solidFill>
              <a:latin typeface="Calibri"/>
              <a:ea typeface="Calibri"/>
              <a:cs typeface="Calibri"/>
              <a:sym typeface="Calibri"/>
            </a:endParaRPr>
          </a:p>
        </p:txBody>
      </p:sp>
      <p:sp>
        <p:nvSpPr>
          <p:cNvPr id="638" name="Google Shape;638;p18"/>
          <p:cNvSpPr/>
          <p:nvPr/>
        </p:nvSpPr>
        <p:spPr>
          <a:xfrm>
            <a:off x="11092979" y="2307580"/>
            <a:ext cx="6242521" cy="2980432"/>
          </a:xfrm>
          <a:prstGeom prst="roundRect">
            <a:avLst>
              <a:gd fmla="val 3196" name="adj"/>
            </a:avLst>
          </a:prstGeom>
          <a:solidFill>
            <a:srgbClr val="36CDFF">
              <a:alpha val="7843"/>
            </a:srgbClr>
          </a:solidFill>
          <a:ln cap="flat" cmpd="sng" w="9525">
            <a:solidFill>
              <a:srgbClr val="36CDFF">
                <a:alpha val="3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18"/>
          <p:cNvSpPr/>
          <p:nvPr/>
        </p:nvSpPr>
        <p:spPr>
          <a:xfrm>
            <a:off x="11293004" y="2488555"/>
            <a:ext cx="6426718" cy="3095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800"/>
              <a:buFont typeface="Arial"/>
              <a:buNone/>
            </a:pPr>
            <a:r>
              <a:rPr b="1" i="0" lang="en-US" sz="1800" u="none" cap="none" strike="noStrike">
                <a:solidFill>
                  <a:srgbClr val="36CDFF"/>
                </a:solidFill>
                <a:latin typeface="Arial"/>
                <a:ea typeface="Arial"/>
                <a:cs typeface="Arial"/>
                <a:sym typeface="Arial"/>
              </a:rPr>
              <a:t>✓ YOU CAN</a:t>
            </a:r>
            <a:endParaRPr b="0" i="0" sz="1800" u="none" cap="none" strike="noStrike">
              <a:solidFill>
                <a:schemeClr val="dk1"/>
              </a:solidFill>
              <a:latin typeface="Calibri"/>
              <a:ea typeface="Calibri"/>
              <a:cs typeface="Calibri"/>
              <a:sym typeface="Calibri"/>
            </a:endParaRPr>
          </a:p>
        </p:txBody>
      </p:sp>
      <p:pic>
        <p:nvPicPr>
          <p:cNvPr descr="preencoded.png" id="640" name="Google Shape;640;p18"/>
          <p:cNvPicPr preferRelativeResize="0"/>
          <p:nvPr/>
        </p:nvPicPr>
        <p:blipFill rotWithShape="1">
          <a:blip r:embed="rId6">
            <a:alphaModFix/>
          </a:blip>
          <a:srcRect b="0" l="0" r="0" t="0"/>
          <a:stretch/>
        </p:blipFill>
        <p:spPr>
          <a:xfrm>
            <a:off x="11293004" y="2883843"/>
            <a:ext cx="190500" cy="190500"/>
          </a:xfrm>
          <a:prstGeom prst="rect">
            <a:avLst/>
          </a:prstGeom>
          <a:noFill/>
          <a:ln>
            <a:noFill/>
          </a:ln>
        </p:spPr>
      </p:pic>
      <p:sp>
        <p:nvSpPr>
          <p:cNvPr id="641" name="Google Shape;641;p18"/>
          <p:cNvSpPr/>
          <p:nvPr/>
        </p:nvSpPr>
        <p:spPr>
          <a:xfrm>
            <a:off x="11578754" y="2874318"/>
            <a:ext cx="4085161" cy="308074"/>
          </a:xfrm>
          <a:prstGeom prst="rect">
            <a:avLst/>
          </a:prstGeom>
          <a:noFill/>
          <a:ln>
            <a:noFill/>
          </a:ln>
        </p:spPr>
        <p:txBody>
          <a:bodyPr anchorCtr="0" anchor="t" bIns="25400" lIns="25400" spcFirstLastPara="1" rIns="25400" wrap="square" tIns="25400">
            <a:normAutofit/>
          </a:bodyPr>
          <a:lstStyle/>
          <a:p>
            <a:pPr indent="0" lvl="0" marL="0" marR="0" rtl="0" algn="l">
              <a:lnSpc>
                <a:spcPct val="118125"/>
              </a:lnSpc>
              <a:spcBef>
                <a:spcPts val="0"/>
              </a:spcBef>
              <a:spcAft>
                <a:spcPts val="0"/>
              </a:spcAft>
              <a:buClr>
                <a:srgbClr val="C8C8C8"/>
              </a:buClr>
              <a:buSzPts val="1575"/>
              <a:buFont typeface="Arial"/>
              <a:buNone/>
            </a:pPr>
            <a:r>
              <a:rPr b="0" i="0" lang="en-US" sz="1575" u="none" cap="none" strike="noStrike">
                <a:solidFill>
                  <a:srgbClr val="C8C8C8"/>
                </a:solidFill>
                <a:latin typeface="Arial"/>
                <a:ea typeface="Arial"/>
                <a:cs typeface="Arial"/>
                <a:sym typeface="Arial"/>
              </a:rPr>
              <a:t>Look at professional profiles, like LinkedIn</a:t>
            </a:r>
            <a:endParaRPr b="0" i="0" sz="1575" u="none" cap="none" strike="noStrike">
              <a:solidFill>
                <a:schemeClr val="dk1"/>
              </a:solidFill>
              <a:latin typeface="Calibri"/>
              <a:ea typeface="Calibri"/>
              <a:cs typeface="Calibri"/>
              <a:sym typeface="Calibri"/>
            </a:endParaRPr>
          </a:p>
        </p:txBody>
      </p:sp>
      <p:pic>
        <p:nvPicPr>
          <p:cNvPr descr="preencoded.png" id="642" name="Google Shape;642;p18"/>
          <p:cNvPicPr preferRelativeResize="0"/>
          <p:nvPr/>
        </p:nvPicPr>
        <p:blipFill rotWithShape="1">
          <a:blip r:embed="rId6">
            <a:alphaModFix/>
          </a:blip>
          <a:srcRect b="0" l="0" r="0" t="0"/>
          <a:stretch/>
        </p:blipFill>
        <p:spPr>
          <a:xfrm>
            <a:off x="11293004" y="3239542"/>
            <a:ext cx="190500" cy="190500"/>
          </a:xfrm>
          <a:prstGeom prst="rect">
            <a:avLst/>
          </a:prstGeom>
          <a:noFill/>
          <a:ln>
            <a:noFill/>
          </a:ln>
        </p:spPr>
      </p:pic>
      <p:sp>
        <p:nvSpPr>
          <p:cNvPr id="643" name="Google Shape;643;p18"/>
          <p:cNvSpPr/>
          <p:nvPr/>
        </p:nvSpPr>
        <p:spPr>
          <a:xfrm>
            <a:off x="11578754" y="3230017"/>
            <a:ext cx="5723423" cy="578048"/>
          </a:xfrm>
          <a:prstGeom prst="rect">
            <a:avLst/>
          </a:prstGeom>
          <a:noFill/>
          <a:ln>
            <a:noFill/>
          </a:ln>
        </p:spPr>
        <p:txBody>
          <a:bodyPr anchorCtr="0" anchor="t" bIns="25400" lIns="25400" spcFirstLastPara="1" rIns="25400" wrap="square" tIns="25400">
            <a:normAutofit/>
          </a:bodyPr>
          <a:lstStyle/>
          <a:p>
            <a:pPr indent="0" lvl="0" marL="0" marR="0" rtl="0" algn="l">
              <a:lnSpc>
                <a:spcPct val="118125"/>
              </a:lnSpc>
              <a:spcBef>
                <a:spcPts val="0"/>
              </a:spcBef>
              <a:spcAft>
                <a:spcPts val="0"/>
              </a:spcAft>
              <a:buClr>
                <a:srgbClr val="C8C8C8"/>
              </a:buClr>
              <a:buSzPts val="1575"/>
              <a:buFont typeface="Arial"/>
              <a:buNone/>
            </a:pPr>
            <a:r>
              <a:rPr b="0" i="0" lang="en-US" sz="1575" u="none" cap="none" strike="noStrike">
                <a:solidFill>
                  <a:srgbClr val="C8C8C8"/>
                </a:solidFill>
                <a:latin typeface="Arial"/>
                <a:ea typeface="Arial"/>
                <a:cs typeface="Arial"/>
                <a:sym typeface="Arial"/>
              </a:rPr>
              <a:t>Confirm credentials with the school or employer that issued them</a:t>
            </a:r>
            <a:endParaRPr b="0" i="0" sz="1575" u="none" cap="none" strike="noStrike">
              <a:solidFill>
                <a:schemeClr val="dk1"/>
              </a:solidFill>
              <a:latin typeface="Calibri"/>
              <a:ea typeface="Calibri"/>
              <a:cs typeface="Calibri"/>
              <a:sym typeface="Calibri"/>
            </a:endParaRPr>
          </a:p>
        </p:txBody>
      </p:sp>
      <p:pic>
        <p:nvPicPr>
          <p:cNvPr descr="preencoded.png" id="644" name="Google Shape;644;p18"/>
          <p:cNvPicPr preferRelativeResize="0"/>
          <p:nvPr/>
        </p:nvPicPr>
        <p:blipFill rotWithShape="1">
          <a:blip r:embed="rId6">
            <a:alphaModFix/>
          </a:blip>
          <a:srcRect b="0" l="0" r="0" t="0"/>
          <a:stretch/>
        </p:blipFill>
        <p:spPr>
          <a:xfrm>
            <a:off x="11293004" y="3865215"/>
            <a:ext cx="190500" cy="190500"/>
          </a:xfrm>
          <a:prstGeom prst="rect">
            <a:avLst/>
          </a:prstGeom>
          <a:noFill/>
          <a:ln>
            <a:noFill/>
          </a:ln>
        </p:spPr>
      </p:pic>
      <p:sp>
        <p:nvSpPr>
          <p:cNvPr id="645" name="Google Shape;645;p18"/>
          <p:cNvSpPr/>
          <p:nvPr/>
        </p:nvSpPr>
        <p:spPr>
          <a:xfrm>
            <a:off x="11578754" y="3855690"/>
            <a:ext cx="4170700" cy="308074"/>
          </a:xfrm>
          <a:prstGeom prst="rect">
            <a:avLst/>
          </a:prstGeom>
          <a:noFill/>
          <a:ln>
            <a:noFill/>
          </a:ln>
        </p:spPr>
        <p:txBody>
          <a:bodyPr anchorCtr="0" anchor="t" bIns="25400" lIns="25400" spcFirstLastPara="1" rIns="25400" wrap="square" tIns="25400">
            <a:normAutofit/>
          </a:bodyPr>
          <a:lstStyle/>
          <a:p>
            <a:pPr indent="0" lvl="0" marL="0" marR="0" rtl="0" algn="l">
              <a:lnSpc>
                <a:spcPct val="118125"/>
              </a:lnSpc>
              <a:spcBef>
                <a:spcPts val="0"/>
              </a:spcBef>
              <a:spcAft>
                <a:spcPts val="0"/>
              </a:spcAft>
              <a:buClr>
                <a:srgbClr val="C8C8C8"/>
              </a:buClr>
              <a:buSzPts val="1575"/>
              <a:buFont typeface="Arial"/>
              <a:buNone/>
            </a:pPr>
            <a:r>
              <a:rPr b="0" i="0" lang="en-US" sz="1575" u="none" cap="none" strike="noStrike">
                <a:solidFill>
                  <a:srgbClr val="C8C8C8"/>
                </a:solidFill>
                <a:latin typeface="Arial"/>
                <a:ea typeface="Arial"/>
                <a:cs typeface="Arial"/>
                <a:sym typeface="Arial"/>
              </a:rPr>
              <a:t>Run a reverse image search on their photo</a:t>
            </a:r>
            <a:endParaRPr b="0" i="0" sz="1575" u="none" cap="none" strike="noStrike">
              <a:solidFill>
                <a:schemeClr val="dk1"/>
              </a:solidFill>
              <a:latin typeface="Calibri"/>
              <a:ea typeface="Calibri"/>
              <a:cs typeface="Calibri"/>
              <a:sym typeface="Calibri"/>
            </a:endParaRPr>
          </a:p>
        </p:txBody>
      </p:sp>
      <p:pic>
        <p:nvPicPr>
          <p:cNvPr descr="preencoded.png" id="646" name="Google Shape;646;p18"/>
          <p:cNvPicPr preferRelativeResize="0"/>
          <p:nvPr/>
        </p:nvPicPr>
        <p:blipFill rotWithShape="1">
          <a:blip r:embed="rId6">
            <a:alphaModFix/>
          </a:blip>
          <a:srcRect b="0" l="0" r="0" t="0"/>
          <a:stretch/>
        </p:blipFill>
        <p:spPr>
          <a:xfrm>
            <a:off x="11293004" y="4220914"/>
            <a:ext cx="190500" cy="190500"/>
          </a:xfrm>
          <a:prstGeom prst="rect">
            <a:avLst/>
          </a:prstGeom>
          <a:noFill/>
          <a:ln>
            <a:noFill/>
          </a:ln>
        </p:spPr>
      </p:pic>
      <p:sp>
        <p:nvSpPr>
          <p:cNvPr id="647" name="Google Shape;647;p18"/>
          <p:cNvSpPr/>
          <p:nvPr/>
        </p:nvSpPr>
        <p:spPr>
          <a:xfrm>
            <a:off x="11578754" y="4211389"/>
            <a:ext cx="5235067" cy="308074"/>
          </a:xfrm>
          <a:prstGeom prst="rect">
            <a:avLst/>
          </a:prstGeom>
          <a:noFill/>
          <a:ln>
            <a:noFill/>
          </a:ln>
        </p:spPr>
        <p:txBody>
          <a:bodyPr anchorCtr="0" anchor="t" bIns="25400" lIns="25400" spcFirstLastPara="1" rIns="25400" wrap="square" tIns="25400">
            <a:normAutofit/>
          </a:bodyPr>
          <a:lstStyle/>
          <a:p>
            <a:pPr indent="0" lvl="0" marL="0" marR="0" rtl="0" algn="l">
              <a:lnSpc>
                <a:spcPct val="118125"/>
              </a:lnSpc>
              <a:spcBef>
                <a:spcPts val="0"/>
              </a:spcBef>
              <a:spcAft>
                <a:spcPts val="0"/>
              </a:spcAft>
              <a:buClr>
                <a:srgbClr val="C8C8C8"/>
              </a:buClr>
              <a:buSzPts val="1575"/>
              <a:buFont typeface="Arial"/>
              <a:buNone/>
            </a:pPr>
            <a:r>
              <a:rPr b="0" i="0" lang="en-US" sz="1575" u="none" cap="none" strike="noStrike">
                <a:solidFill>
                  <a:srgbClr val="C8C8C8"/>
                </a:solidFill>
                <a:latin typeface="Arial"/>
                <a:ea typeface="Arial"/>
                <a:cs typeface="Arial"/>
                <a:sym typeface="Arial"/>
              </a:rPr>
              <a:t>Do a background check, once you have clear consent</a:t>
            </a:r>
            <a:endParaRPr b="0" i="0" sz="1575" u="none" cap="none" strike="noStrike">
              <a:solidFill>
                <a:schemeClr val="dk1"/>
              </a:solidFill>
              <a:latin typeface="Calibri"/>
              <a:ea typeface="Calibri"/>
              <a:cs typeface="Calibri"/>
              <a:sym typeface="Calibri"/>
            </a:endParaRPr>
          </a:p>
        </p:txBody>
      </p:sp>
      <p:pic>
        <p:nvPicPr>
          <p:cNvPr descr="preencoded.png" id="648" name="Google Shape;648;p18"/>
          <p:cNvPicPr preferRelativeResize="0"/>
          <p:nvPr/>
        </p:nvPicPr>
        <p:blipFill rotWithShape="1">
          <a:blip r:embed="rId6">
            <a:alphaModFix/>
          </a:blip>
          <a:srcRect b="0" l="0" r="0" t="0"/>
          <a:stretch/>
        </p:blipFill>
        <p:spPr>
          <a:xfrm>
            <a:off x="11293004" y="4576614"/>
            <a:ext cx="190500" cy="190500"/>
          </a:xfrm>
          <a:prstGeom prst="rect">
            <a:avLst/>
          </a:prstGeom>
          <a:noFill/>
          <a:ln>
            <a:noFill/>
          </a:ln>
        </p:spPr>
      </p:pic>
      <p:sp>
        <p:nvSpPr>
          <p:cNvPr id="649" name="Google Shape;649;p18"/>
          <p:cNvSpPr/>
          <p:nvPr/>
        </p:nvSpPr>
        <p:spPr>
          <a:xfrm>
            <a:off x="11578754" y="4567089"/>
            <a:ext cx="5723423" cy="578048"/>
          </a:xfrm>
          <a:prstGeom prst="rect">
            <a:avLst/>
          </a:prstGeom>
          <a:noFill/>
          <a:ln>
            <a:noFill/>
          </a:ln>
        </p:spPr>
        <p:txBody>
          <a:bodyPr anchorCtr="0" anchor="t" bIns="25400" lIns="25400" spcFirstLastPara="1" rIns="25400" wrap="square" tIns="25400">
            <a:normAutofit/>
          </a:bodyPr>
          <a:lstStyle/>
          <a:p>
            <a:pPr indent="0" lvl="0" marL="0" marR="0" rtl="0" algn="l">
              <a:lnSpc>
                <a:spcPct val="118125"/>
              </a:lnSpc>
              <a:spcBef>
                <a:spcPts val="0"/>
              </a:spcBef>
              <a:spcAft>
                <a:spcPts val="0"/>
              </a:spcAft>
              <a:buClr>
                <a:srgbClr val="C8C8C8"/>
              </a:buClr>
              <a:buSzPts val="1575"/>
              <a:buFont typeface="Arial"/>
              <a:buNone/>
            </a:pPr>
            <a:r>
              <a:rPr b="0" i="0" lang="en-US" sz="1575" u="none" cap="none" strike="noStrike">
                <a:solidFill>
                  <a:srgbClr val="C8C8C8"/>
                </a:solidFill>
                <a:latin typeface="Arial"/>
                <a:ea typeface="Arial"/>
                <a:cs typeface="Arial"/>
                <a:sym typeface="Arial"/>
              </a:rPr>
              <a:t>Ask for a police record check, but only after a conditional job offer</a:t>
            </a:r>
            <a:endParaRPr b="0" i="0" sz="1575" u="none" cap="none" strike="noStrike">
              <a:solidFill>
                <a:schemeClr val="dk1"/>
              </a:solidFill>
              <a:latin typeface="Calibri"/>
              <a:ea typeface="Calibri"/>
              <a:cs typeface="Calibri"/>
              <a:sym typeface="Calibri"/>
            </a:endParaRPr>
          </a:p>
        </p:txBody>
      </p:sp>
      <p:sp>
        <p:nvSpPr>
          <p:cNvPr id="650" name="Google Shape;650;p18"/>
          <p:cNvSpPr/>
          <p:nvPr/>
        </p:nvSpPr>
        <p:spPr>
          <a:xfrm>
            <a:off x="11092979" y="5440412"/>
            <a:ext cx="6242521" cy="2615208"/>
          </a:xfrm>
          <a:prstGeom prst="roundRect">
            <a:avLst>
              <a:gd fmla="val 3642" name="adj"/>
            </a:avLst>
          </a:prstGeom>
          <a:solidFill>
            <a:srgbClr val="E31E24">
              <a:alpha val="7843"/>
            </a:srgbClr>
          </a:solidFill>
          <a:ln cap="flat" cmpd="sng" w="9525">
            <a:solidFill>
              <a:srgbClr val="E31E24">
                <a:alpha val="3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18"/>
          <p:cNvSpPr/>
          <p:nvPr/>
        </p:nvSpPr>
        <p:spPr>
          <a:xfrm>
            <a:off x="11293004" y="5621387"/>
            <a:ext cx="6426718"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1800"/>
              <a:buFont typeface="Arial"/>
              <a:buNone/>
            </a:pPr>
            <a:r>
              <a:rPr b="1" i="0" lang="en-US" sz="1800" u="none" cap="none" strike="noStrike">
                <a:solidFill>
                  <a:srgbClr val="E31E24"/>
                </a:solidFill>
                <a:latin typeface="Arial"/>
                <a:ea typeface="Arial"/>
                <a:cs typeface="Arial"/>
                <a:sym typeface="Arial"/>
              </a:rPr>
              <a:t>✕ YOU CANNOT</a:t>
            </a:r>
            <a:endParaRPr b="0" i="0" sz="1800" u="none" cap="none" strike="noStrike">
              <a:solidFill>
                <a:schemeClr val="dk1"/>
              </a:solidFill>
              <a:latin typeface="Calibri"/>
              <a:ea typeface="Calibri"/>
              <a:cs typeface="Calibri"/>
              <a:sym typeface="Calibri"/>
            </a:endParaRPr>
          </a:p>
        </p:txBody>
      </p:sp>
      <p:pic>
        <p:nvPicPr>
          <p:cNvPr descr="preencoded.png" id="652" name="Google Shape;652;p18"/>
          <p:cNvPicPr preferRelativeResize="0"/>
          <p:nvPr/>
        </p:nvPicPr>
        <p:blipFill rotWithShape="1">
          <a:blip r:embed="rId7">
            <a:alphaModFix/>
          </a:blip>
          <a:srcRect b="0" l="0" r="0" t="0"/>
          <a:stretch/>
        </p:blipFill>
        <p:spPr>
          <a:xfrm>
            <a:off x="11293004" y="6007150"/>
            <a:ext cx="190500" cy="190500"/>
          </a:xfrm>
          <a:prstGeom prst="rect">
            <a:avLst/>
          </a:prstGeom>
          <a:noFill/>
          <a:ln>
            <a:noFill/>
          </a:ln>
        </p:spPr>
      </p:pic>
      <p:sp>
        <p:nvSpPr>
          <p:cNvPr id="653" name="Google Shape;653;p18"/>
          <p:cNvSpPr/>
          <p:nvPr/>
        </p:nvSpPr>
        <p:spPr>
          <a:xfrm>
            <a:off x="11578754" y="5997625"/>
            <a:ext cx="2812799" cy="308074"/>
          </a:xfrm>
          <a:prstGeom prst="rect">
            <a:avLst/>
          </a:prstGeom>
          <a:noFill/>
          <a:ln>
            <a:noFill/>
          </a:ln>
        </p:spPr>
        <p:txBody>
          <a:bodyPr anchorCtr="0" anchor="t" bIns="25400" lIns="25400" spcFirstLastPara="1" rIns="25400" wrap="square" tIns="25400">
            <a:normAutofit/>
          </a:bodyPr>
          <a:lstStyle/>
          <a:p>
            <a:pPr indent="0" lvl="0" marL="0" marR="0" rtl="0" algn="l">
              <a:lnSpc>
                <a:spcPct val="118125"/>
              </a:lnSpc>
              <a:spcBef>
                <a:spcPts val="0"/>
              </a:spcBef>
              <a:spcAft>
                <a:spcPts val="0"/>
              </a:spcAft>
              <a:buClr>
                <a:srgbClr val="C8C8C8"/>
              </a:buClr>
              <a:buSzPts val="1575"/>
              <a:buFont typeface="Arial"/>
              <a:buNone/>
            </a:pPr>
            <a:r>
              <a:rPr b="0" i="0" lang="en-US" sz="1575" u="none" cap="none" strike="noStrike">
                <a:solidFill>
                  <a:srgbClr val="C8C8C8"/>
                </a:solidFill>
                <a:latin typeface="Arial"/>
                <a:ea typeface="Arial"/>
                <a:cs typeface="Arial"/>
                <a:sym typeface="Arial"/>
              </a:rPr>
              <a:t>Use data from a hack or leak</a:t>
            </a:r>
            <a:endParaRPr b="0" i="0" sz="1575" u="none" cap="none" strike="noStrike">
              <a:solidFill>
                <a:schemeClr val="dk1"/>
              </a:solidFill>
              <a:latin typeface="Calibri"/>
              <a:ea typeface="Calibri"/>
              <a:cs typeface="Calibri"/>
              <a:sym typeface="Calibri"/>
            </a:endParaRPr>
          </a:p>
        </p:txBody>
      </p:sp>
      <p:pic>
        <p:nvPicPr>
          <p:cNvPr descr="preencoded.png" id="654" name="Google Shape;654;p18"/>
          <p:cNvPicPr preferRelativeResize="0"/>
          <p:nvPr/>
        </p:nvPicPr>
        <p:blipFill rotWithShape="1">
          <a:blip r:embed="rId7">
            <a:alphaModFix/>
          </a:blip>
          <a:srcRect b="0" l="0" r="0" t="0"/>
          <a:stretch/>
        </p:blipFill>
        <p:spPr>
          <a:xfrm>
            <a:off x="11293004" y="6362849"/>
            <a:ext cx="190500" cy="190500"/>
          </a:xfrm>
          <a:prstGeom prst="rect">
            <a:avLst/>
          </a:prstGeom>
          <a:noFill/>
          <a:ln>
            <a:noFill/>
          </a:ln>
        </p:spPr>
      </p:pic>
      <p:sp>
        <p:nvSpPr>
          <p:cNvPr id="655" name="Google Shape;655;p18"/>
          <p:cNvSpPr/>
          <p:nvPr/>
        </p:nvSpPr>
        <p:spPr>
          <a:xfrm>
            <a:off x="11578754" y="6353324"/>
            <a:ext cx="4598231" cy="308074"/>
          </a:xfrm>
          <a:prstGeom prst="rect">
            <a:avLst/>
          </a:prstGeom>
          <a:noFill/>
          <a:ln>
            <a:noFill/>
          </a:ln>
        </p:spPr>
        <p:txBody>
          <a:bodyPr anchorCtr="0" anchor="t" bIns="25400" lIns="25400" spcFirstLastPara="1" rIns="25400" wrap="square" tIns="25400">
            <a:normAutofit/>
          </a:bodyPr>
          <a:lstStyle/>
          <a:p>
            <a:pPr indent="0" lvl="0" marL="0" marR="0" rtl="0" algn="l">
              <a:lnSpc>
                <a:spcPct val="118125"/>
              </a:lnSpc>
              <a:spcBef>
                <a:spcPts val="0"/>
              </a:spcBef>
              <a:spcAft>
                <a:spcPts val="0"/>
              </a:spcAft>
              <a:buClr>
                <a:srgbClr val="C8C8C8"/>
              </a:buClr>
              <a:buSzPts val="1575"/>
              <a:buFont typeface="Arial"/>
              <a:buNone/>
            </a:pPr>
            <a:r>
              <a:rPr b="0" i="0" lang="en-US" sz="1575" u="none" cap="none" strike="noStrike">
                <a:solidFill>
                  <a:srgbClr val="C8C8C8"/>
                </a:solidFill>
                <a:latin typeface="Arial"/>
                <a:ea typeface="Arial"/>
                <a:cs typeface="Arial"/>
                <a:sym typeface="Arial"/>
              </a:rPr>
              <a:t>Collect personal information without asking first</a:t>
            </a:r>
            <a:endParaRPr b="0" i="0" sz="1575" u="none" cap="none" strike="noStrike">
              <a:solidFill>
                <a:schemeClr val="dk1"/>
              </a:solidFill>
              <a:latin typeface="Calibri"/>
              <a:ea typeface="Calibri"/>
              <a:cs typeface="Calibri"/>
              <a:sym typeface="Calibri"/>
            </a:endParaRPr>
          </a:p>
        </p:txBody>
      </p:sp>
      <p:pic>
        <p:nvPicPr>
          <p:cNvPr descr="preencoded.png" id="656" name="Google Shape;656;p18"/>
          <p:cNvPicPr preferRelativeResize="0"/>
          <p:nvPr/>
        </p:nvPicPr>
        <p:blipFill rotWithShape="1">
          <a:blip r:embed="rId7">
            <a:alphaModFix/>
          </a:blip>
          <a:srcRect b="0" l="0" r="0" t="0"/>
          <a:stretch/>
        </p:blipFill>
        <p:spPr>
          <a:xfrm>
            <a:off x="11293004" y="6718548"/>
            <a:ext cx="190500" cy="190500"/>
          </a:xfrm>
          <a:prstGeom prst="rect">
            <a:avLst/>
          </a:prstGeom>
          <a:noFill/>
          <a:ln>
            <a:noFill/>
          </a:ln>
        </p:spPr>
      </p:pic>
      <p:sp>
        <p:nvSpPr>
          <p:cNvPr id="657" name="Google Shape;657;p18"/>
          <p:cNvSpPr/>
          <p:nvPr/>
        </p:nvSpPr>
        <p:spPr>
          <a:xfrm>
            <a:off x="11578754" y="6709023"/>
            <a:ext cx="5723423" cy="578048"/>
          </a:xfrm>
          <a:prstGeom prst="rect">
            <a:avLst/>
          </a:prstGeom>
          <a:noFill/>
          <a:ln>
            <a:noFill/>
          </a:ln>
        </p:spPr>
        <p:txBody>
          <a:bodyPr anchorCtr="0" anchor="t" bIns="25400" lIns="25400" spcFirstLastPara="1" rIns="25400" wrap="square" tIns="25400">
            <a:normAutofit/>
          </a:bodyPr>
          <a:lstStyle/>
          <a:p>
            <a:pPr indent="0" lvl="0" marL="0" marR="0" rtl="0" algn="l">
              <a:lnSpc>
                <a:spcPct val="118125"/>
              </a:lnSpc>
              <a:spcBef>
                <a:spcPts val="0"/>
              </a:spcBef>
              <a:spcAft>
                <a:spcPts val="0"/>
              </a:spcAft>
              <a:buClr>
                <a:srgbClr val="C8C8C8"/>
              </a:buClr>
              <a:buSzPts val="1575"/>
              <a:buFont typeface="Arial"/>
              <a:buNone/>
            </a:pPr>
            <a:r>
              <a:rPr b="0" i="0" lang="en-US" sz="1575" u="none" cap="none" strike="noStrike">
                <a:solidFill>
                  <a:srgbClr val="C8C8C8"/>
                </a:solidFill>
                <a:latin typeface="Arial"/>
                <a:ea typeface="Arial"/>
                <a:cs typeface="Arial"/>
                <a:sym typeface="Arial"/>
              </a:rPr>
              <a:t>Request a Vulnerable Sector Check for a job that doesn't need one - that's a criminal offence</a:t>
            </a:r>
            <a:endParaRPr b="0" i="0" sz="1575" u="none" cap="none" strike="noStrike">
              <a:solidFill>
                <a:schemeClr val="dk1"/>
              </a:solidFill>
              <a:latin typeface="Calibri"/>
              <a:ea typeface="Calibri"/>
              <a:cs typeface="Calibri"/>
              <a:sym typeface="Calibri"/>
            </a:endParaRPr>
          </a:p>
        </p:txBody>
      </p:sp>
      <p:pic>
        <p:nvPicPr>
          <p:cNvPr descr="preencoded.png" id="658" name="Google Shape;658;p18"/>
          <p:cNvPicPr preferRelativeResize="0"/>
          <p:nvPr/>
        </p:nvPicPr>
        <p:blipFill rotWithShape="1">
          <a:blip r:embed="rId7">
            <a:alphaModFix/>
          </a:blip>
          <a:srcRect b="0" l="0" r="0" t="0"/>
          <a:stretch/>
        </p:blipFill>
        <p:spPr>
          <a:xfrm>
            <a:off x="11293004" y="7344221"/>
            <a:ext cx="190500" cy="190500"/>
          </a:xfrm>
          <a:prstGeom prst="rect">
            <a:avLst/>
          </a:prstGeom>
          <a:noFill/>
          <a:ln>
            <a:noFill/>
          </a:ln>
        </p:spPr>
      </p:pic>
      <p:sp>
        <p:nvSpPr>
          <p:cNvPr id="659" name="Google Shape;659;p18"/>
          <p:cNvSpPr/>
          <p:nvPr/>
        </p:nvSpPr>
        <p:spPr>
          <a:xfrm>
            <a:off x="11578754" y="7334696"/>
            <a:ext cx="5723423" cy="578048"/>
          </a:xfrm>
          <a:prstGeom prst="rect">
            <a:avLst/>
          </a:prstGeom>
          <a:noFill/>
          <a:ln>
            <a:noFill/>
          </a:ln>
        </p:spPr>
        <p:txBody>
          <a:bodyPr anchorCtr="0" anchor="t" bIns="25400" lIns="25400" spcFirstLastPara="1" rIns="25400" wrap="square" tIns="25400">
            <a:normAutofit/>
          </a:bodyPr>
          <a:lstStyle/>
          <a:p>
            <a:pPr indent="0" lvl="0" marL="0" marR="0" rtl="0" algn="l">
              <a:lnSpc>
                <a:spcPct val="118125"/>
              </a:lnSpc>
              <a:spcBef>
                <a:spcPts val="0"/>
              </a:spcBef>
              <a:spcAft>
                <a:spcPts val="0"/>
              </a:spcAft>
              <a:buClr>
                <a:srgbClr val="C8C8C8"/>
              </a:buClr>
              <a:buSzPts val="1575"/>
              <a:buFont typeface="Arial"/>
              <a:buNone/>
            </a:pPr>
            <a:r>
              <a:rPr b="0" i="0" lang="en-US" sz="1575" u="none" cap="none" strike="noStrike">
                <a:solidFill>
                  <a:srgbClr val="C8C8C8"/>
                </a:solidFill>
                <a:latin typeface="Arial"/>
                <a:ea typeface="Arial"/>
                <a:cs typeface="Arial"/>
                <a:sym typeface="Arial"/>
              </a:rPr>
              <a:t>Hold a pardoned conviction against someone, where the law protects it</a:t>
            </a:r>
            <a:endParaRPr b="0" i="0" sz="1575" u="none" cap="none" strike="noStrike">
              <a:solidFill>
                <a:schemeClr val="dk1"/>
              </a:solidFill>
              <a:latin typeface="Calibri"/>
              <a:ea typeface="Calibri"/>
              <a:cs typeface="Calibri"/>
              <a:sym typeface="Calibri"/>
            </a:endParaRPr>
          </a:p>
        </p:txBody>
      </p:sp>
      <p:sp>
        <p:nvSpPr>
          <p:cNvPr id="660" name="Google Shape;660;p18"/>
          <p:cNvSpPr/>
          <p:nvPr/>
        </p:nvSpPr>
        <p:spPr>
          <a:xfrm>
            <a:off x="952500" y="8227070"/>
            <a:ext cx="16383000" cy="704850"/>
          </a:xfrm>
          <a:prstGeom prst="roundRect">
            <a:avLst>
              <a:gd fmla="val 13514" name="adj"/>
            </a:avLst>
          </a:prstGeom>
          <a:solidFill>
            <a:srgbClr val="E31E24">
              <a:alpha val="12157"/>
            </a:srgbClr>
          </a:solidFill>
          <a:ln cap="flat" cmpd="sng" w="19050">
            <a:solidFill>
              <a:srgbClr val="E31E2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18"/>
          <p:cNvSpPr/>
          <p:nvPr/>
        </p:nvSpPr>
        <p:spPr>
          <a:xfrm>
            <a:off x="1181100" y="8379470"/>
            <a:ext cx="342900" cy="4381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2100"/>
              <a:buFont typeface="Arial"/>
              <a:buNone/>
            </a:pPr>
            <a:r>
              <a:rPr b="0" i="0" lang="en-US" sz="2100" u="none" cap="none" strike="noStrike">
                <a:solidFill>
                  <a:srgbClr val="E31E24"/>
                </a:solidFill>
                <a:latin typeface="Arial"/>
                <a:ea typeface="Arial"/>
                <a:cs typeface="Arial"/>
                <a:sym typeface="Arial"/>
              </a:rPr>
              <a:t>⚠</a:t>
            </a:r>
            <a:endParaRPr b="0" i="0" sz="2100" u="none" cap="none" strike="noStrike">
              <a:solidFill>
                <a:schemeClr val="dk1"/>
              </a:solidFill>
              <a:latin typeface="Calibri"/>
              <a:ea typeface="Calibri"/>
              <a:cs typeface="Calibri"/>
              <a:sym typeface="Calibri"/>
            </a:endParaRPr>
          </a:p>
        </p:txBody>
      </p:sp>
      <p:sp>
        <p:nvSpPr>
          <p:cNvPr id="662" name="Google Shape;662;p18"/>
          <p:cNvSpPr/>
          <p:nvPr/>
        </p:nvSpPr>
        <p:spPr>
          <a:xfrm>
            <a:off x="1581150" y="8432825"/>
            <a:ext cx="15038896" cy="331440"/>
          </a:xfrm>
          <a:prstGeom prst="rect">
            <a:avLst/>
          </a:prstGeom>
          <a:noFill/>
          <a:ln>
            <a:noFill/>
          </a:ln>
        </p:spPr>
        <p:txBody>
          <a:bodyPr anchorCtr="0" anchor="t" bIns="25400" lIns="25400" spcFirstLastPara="1" rIns="25400" wrap="square" tIns="25400">
            <a:normAutofit/>
          </a:bodyPr>
          <a:lstStyle/>
          <a:p>
            <a:pPr indent="0" lvl="0" marL="0" marR="0" rtl="0" algn="l">
              <a:lnSpc>
                <a:spcPct val="123200"/>
              </a:lnSpc>
              <a:spcBef>
                <a:spcPts val="0"/>
              </a:spcBef>
              <a:spcAft>
                <a:spcPts val="0"/>
              </a:spcAft>
              <a:buClr>
                <a:srgbClr val="E31E24"/>
              </a:buClr>
              <a:buSzPts val="1650"/>
              <a:buFont typeface="Arial"/>
              <a:buNone/>
            </a:pPr>
            <a:r>
              <a:rPr b="1" i="0" lang="en-US" sz="1650" u="none" cap="none" strike="noStrike">
                <a:solidFill>
                  <a:srgbClr val="E31E24"/>
                </a:solidFill>
                <a:latin typeface="Arial"/>
                <a:ea typeface="Arial"/>
                <a:cs typeface="Arial"/>
                <a:sym typeface="Arial"/>
              </a:rPr>
              <a:t>This slide is for informational purposes only and does not constitute legal advice. </a:t>
            </a:r>
            <a:r>
              <a:rPr b="0" i="0" lang="en-US" sz="1650" u="none" cap="none" strike="noStrike">
                <a:solidFill>
                  <a:srgbClr val="E0AEAE"/>
                </a:solidFill>
                <a:latin typeface="Arial"/>
                <a:ea typeface="Arial"/>
                <a:cs typeface="Arial"/>
                <a:sym typeface="Arial"/>
              </a:rPr>
              <a:t>Consult qualified counsel for your jurisdiction before acting.</a:t>
            </a:r>
            <a:endParaRPr b="0" i="0" sz="1650" u="none" cap="none" strike="noStrike">
              <a:solidFill>
                <a:schemeClr val="dk1"/>
              </a:solidFill>
              <a:latin typeface="Calibri"/>
              <a:ea typeface="Calibri"/>
              <a:cs typeface="Calibri"/>
              <a:sym typeface="Calibri"/>
            </a:endParaRPr>
          </a:p>
        </p:txBody>
      </p:sp>
      <p:pic>
        <p:nvPicPr>
          <p:cNvPr descr="preencoded.png" id="663" name="Google Shape;663;p18"/>
          <p:cNvPicPr preferRelativeResize="0"/>
          <p:nvPr/>
        </p:nvPicPr>
        <p:blipFill rotWithShape="1">
          <a:blip r:embed="rId8">
            <a:alphaModFix/>
          </a:blip>
          <a:srcRect b="0" l="0" r="0" t="0"/>
          <a:stretch/>
        </p:blipFill>
        <p:spPr>
          <a:xfrm>
            <a:off x="16621869" y="9703594"/>
            <a:ext cx="342900" cy="297656"/>
          </a:xfrm>
          <a:prstGeom prst="rect">
            <a:avLst/>
          </a:prstGeom>
          <a:noFill/>
          <a:ln>
            <a:noFill/>
          </a:ln>
        </p:spPr>
      </p:pic>
      <p:sp>
        <p:nvSpPr>
          <p:cNvPr id="664" name="Google Shape;664;p18"/>
          <p:cNvSpPr/>
          <p:nvPr/>
        </p:nvSpPr>
        <p:spPr>
          <a:xfrm>
            <a:off x="17060019" y="9709547"/>
            <a:ext cx="35168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18</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69" name="Shape 669"/>
        <p:cNvGrpSpPr/>
        <p:nvPr/>
      </p:nvGrpSpPr>
      <p:grpSpPr>
        <a:xfrm>
          <a:off x="0" y="0"/>
          <a:ext cx="0" cy="0"/>
          <a:chOff x="0" y="0"/>
          <a:chExt cx="0" cy="0"/>
        </a:xfrm>
      </p:grpSpPr>
      <p:sp>
        <p:nvSpPr>
          <p:cNvPr id="670" name="Google Shape;670;p19"/>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19"/>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4800"/>
              <a:buFont typeface="Arial"/>
              <a:buNone/>
            </a:pPr>
            <a:r>
              <a:rPr b="1" i="0" lang="en-US" sz="4800" u="none" cap="none" strike="noStrike">
                <a:solidFill>
                  <a:srgbClr val="FFFFFF"/>
                </a:solidFill>
                <a:latin typeface="Arial"/>
                <a:ea typeface="Arial"/>
                <a:cs typeface="Arial"/>
                <a:sym typeface="Arial"/>
              </a:rPr>
              <a:t>You've spotted a </a:t>
            </a:r>
            <a:r>
              <a:rPr b="1" i="0" lang="en-US" sz="4800" u="none" cap="none" strike="noStrike">
                <a:solidFill>
                  <a:srgbClr val="FD7EF5"/>
                </a:solidFill>
                <a:latin typeface="Arial"/>
                <a:ea typeface="Arial"/>
                <a:cs typeface="Arial"/>
                <a:sym typeface="Arial"/>
              </a:rPr>
              <a:t>fake</a:t>
            </a:r>
            <a:r>
              <a:rPr b="1" i="0" lang="en-US" sz="4800" u="none" cap="none" strike="noStrike">
                <a:solidFill>
                  <a:srgbClr val="FFFFFF"/>
                </a:solidFill>
                <a:latin typeface="Arial"/>
                <a:ea typeface="Arial"/>
                <a:cs typeface="Arial"/>
                <a:sym typeface="Arial"/>
              </a:rPr>
              <a:t>, now what?</a:t>
            </a:r>
            <a:endParaRPr b="0" i="0" sz="4800" u="none" cap="none" strike="noStrike">
              <a:solidFill>
                <a:schemeClr val="dk1"/>
              </a:solidFill>
              <a:latin typeface="Calibri"/>
              <a:ea typeface="Calibri"/>
              <a:cs typeface="Calibri"/>
              <a:sym typeface="Calibri"/>
            </a:endParaRPr>
          </a:p>
        </p:txBody>
      </p:sp>
      <p:pic>
        <p:nvPicPr>
          <p:cNvPr descr="preencoded.png" id="672" name="Google Shape;672;p19"/>
          <p:cNvPicPr preferRelativeResize="0"/>
          <p:nvPr/>
        </p:nvPicPr>
        <p:blipFill rotWithShape="1">
          <a:blip r:embed="rId3">
            <a:alphaModFix/>
          </a:blip>
          <a:srcRect b="0" l="0" r="0" t="0"/>
          <a:stretch/>
        </p:blipFill>
        <p:spPr>
          <a:xfrm>
            <a:off x="952500" y="2786063"/>
            <a:ext cx="342900" cy="342900"/>
          </a:xfrm>
          <a:prstGeom prst="rect">
            <a:avLst/>
          </a:prstGeom>
          <a:noFill/>
          <a:ln>
            <a:noFill/>
          </a:ln>
        </p:spPr>
      </p:pic>
      <p:sp>
        <p:nvSpPr>
          <p:cNvPr id="673" name="Google Shape;673;p19"/>
          <p:cNvSpPr/>
          <p:nvPr/>
        </p:nvSpPr>
        <p:spPr>
          <a:xfrm>
            <a:off x="1409700" y="2826544"/>
            <a:ext cx="1435499"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800"/>
              <a:buFont typeface="Arial"/>
              <a:buNone/>
            </a:pPr>
            <a:r>
              <a:rPr b="1" i="0" lang="en-US" sz="1800" u="none" cap="none" strike="noStrike">
                <a:solidFill>
                  <a:srgbClr val="36CDFF"/>
                </a:solidFill>
                <a:latin typeface="Arial"/>
                <a:ea typeface="Arial"/>
                <a:cs typeface="Arial"/>
                <a:sym typeface="Arial"/>
              </a:rPr>
              <a:t>REPORT IT</a:t>
            </a:r>
            <a:endParaRPr b="0" i="0" sz="1800" u="none" cap="none" strike="noStrike">
              <a:solidFill>
                <a:schemeClr val="dk1"/>
              </a:solidFill>
              <a:latin typeface="Calibri"/>
              <a:ea typeface="Calibri"/>
              <a:cs typeface="Calibri"/>
              <a:sym typeface="Calibri"/>
            </a:endParaRPr>
          </a:p>
        </p:txBody>
      </p:sp>
      <p:sp>
        <p:nvSpPr>
          <p:cNvPr id="674" name="Google Shape;674;p19"/>
          <p:cNvSpPr/>
          <p:nvPr/>
        </p:nvSpPr>
        <p:spPr>
          <a:xfrm>
            <a:off x="952500" y="3281363"/>
            <a:ext cx="5283175" cy="1000125"/>
          </a:xfrm>
          <a:prstGeom prst="roundRect">
            <a:avLst>
              <a:gd fmla="val 9524"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19"/>
          <p:cNvSpPr/>
          <p:nvPr/>
        </p:nvSpPr>
        <p:spPr>
          <a:xfrm>
            <a:off x="1200150" y="3490913"/>
            <a:ext cx="5266663"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Canadian Anti-Fraud Centre</a:t>
            </a:r>
            <a:endParaRPr b="0" i="0" sz="2175" u="none" cap="none" strike="noStrike">
              <a:solidFill>
                <a:schemeClr val="dk1"/>
              </a:solidFill>
              <a:latin typeface="Calibri"/>
              <a:ea typeface="Calibri"/>
              <a:cs typeface="Calibri"/>
              <a:sym typeface="Calibri"/>
            </a:endParaRPr>
          </a:p>
        </p:txBody>
      </p:sp>
      <p:sp>
        <p:nvSpPr>
          <p:cNvPr id="676" name="Google Shape;676;p19"/>
          <p:cNvSpPr/>
          <p:nvPr/>
        </p:nvSpPr>
        <p:spPr>
          <a:xfrm>
            <a:off x="1200150" y="3810000"/>
            <a:ext cx="5266663"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antifraudcentre-centreantifraude.ca</a:t>
            </a:r>
            <a:endParaRPr b="0" i="0" sz="1800" u="none" cap="none" strike="noStrike">
              <a:solidFill>
                <a:schemeClr val="dk1"/>
              </a:solidFill>
              <a:latin typeface="Calibri"/>
              <a:ea typeface="Calibri"/>
              <a:cs typeface="Calibri"/>
              <a:sym typeface="Calibri"/>
            </a:endParaRPr>
          </a:p>
        </p:txBody>
      </p:sp>
      <p:sp>
        <p:nvSpPr>
          <p:cNvPr id="677" name="Google Shape;677;p19"/>
          <p:cNvSpPr/>
          <p:nvPr/>
        </p:nvSpPr>
        <p:spPr>
          <a:xfrm>
            <a:off x="952500" y="4414838"/>
            <a:ext cx="5283175" cy="1262063"/>
          </a:xfrm>
          <a:prstGeom prst="roundRect">
            <a:avLst>
              <a:gd fmla="val 7547"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19"/>
          <p:cNvSpPr/>
          <p:nvPr/>
        </p:nvSpPr>
        <p:spPr>
          <a:xfrm>
            <a:off x="1200150" y="4624388"/>
            <a:ext cx="5266663"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FBI, for US-linked cases</a:t>
            </a:r>
            <a:endParaRPr b="0" i="0" sz="2175" u="none" cap="none" strike="noStrike">
              <a:solidFill>
                <a:schemeClr val="dk1"/>
              </a:solidFill>
              <a:latin typeface="Calibri"/>
              <a:ea typeface="Calibri"/>
              <a:cs typeface="Calibri"/>
              <a:sym typeface="Calibri"/>
            </a:endParaRPr>
          </a:p>
        </p:txBody>
      </p:sp>
      <p:sp>
        <p:nvSpPr>
          <p:cNvPr id="679" name="Google Shape;679;p19"/>
          <p:cNvSpPr/>
          <p:nvPr/>
        </p:nvSpPr>
        <p:spPr>
          <a:xfrm>
            <a:off x="1200150" y="4943475"/>
            <a:ext cx="4931511" cy="5619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tips.fbi.gov or IC3.gov, useful when the case touches US platforms or victims</a:t>
            </a:r>
            <a:endParaRPr b="0" i="0" sz="1800" u="none" cap="none" strike="noStrike">
              <a:solidFill>
                <a:schemeClr val="dk1"/>
              </a:solidFill>
              <a:latin typeface="Calibri"/>
              <a:ea typeface="Calibri"/>
              <a:cs typeface="Calibri"/>
              <a:sym typeface="Calibri"/>
            </a:endParaRPr>
          </a:p>
        </p:txBody>
      </p:sp>
      <p:sp>
        <p:nvSpPr>
          <p:cNvPr id="680" name="Google Shape;680;p19"/>
          <p:cNvSpPr/>
          <p:nvPr/>
        </p:nvSpPr>
        <p:spPr>
          <a:xfrm>
            <a:off x="952500" y="5810250"/>
            <a:ext cx="5283175" cy="1262063"/>
          </a:xfrm>
          <a:prstGeom prst="roundRect">
            <a:avLst>
              <a:gd fmla="val 7547"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19"/>
          <p:cNvSpPr/>
          <p:nvPr/>
        </p:nvSpPr>
        <p:spPr>
          <a:xfrm>
            <a:off x="1200150" y="6019800"/>
            <a:ext cx="5266663"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The platform itself</a:t>
            </a:r>
            <a:endParaRPr b="0" i="0" sz="2175" u="none" cap="none" strike="noStrike">
              <a:solidFill>
                <a:schemeClr val="dk1"/>
              </a:solidFill>
              <a:latin typeface="Calibri"/>
              <a:ea typeface="Calibri"/>
              <a:cs typeface="Calibri"/>
              <a:sym typeface="Calibri"/>
            </a:endParaRPr>
          </a:p>
        </p:txBody>
      </p:sp>
      <p:sp>
        <p:nvSpPr>
          <p:cNvPr id="682" name="Google Shape;682;p19"/>
          <p:cNvSpPr/>
          <p:nvPr/>
        </p:nvSpPr>
        <p:spPr>
          <a:xfrm>
            <a:off x="1200150" y="6338888"/>
            <a:ext cx="4931511" cy="5619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Flag the account on LinkedIn, Upwork, or the job board so it gets banned</a:t>
            </a:r>
            <a:endParaRPr b="0" i="0" sz="1800" u="none" cap="none" strike="noStrike">
              <a:solidFill>
                <a:schemeClr val="dk1"/>
              </a:solidFill>
              <a:latin typeface="Calibri"/>
              <a:ea typeface="Calibri"/>
              <a:cs typeface="Calibri"/>
              <a:sym typeface="Calibri"/>
            </a:endParaRPr>
          </a:p>
        </p:txBody>
      </p:sp>
      <p:sp>
        <p:nvSpPr>
          <p:cNvPr id="683" name="Google Shape;683;p19"/>
          <p:cNvSpPr/>
          <p:nvPr/>
        </p:nvSpPr>
        <p:spPr>
          <a:xfrm>
            <a:off x="952500" y="7205663"/>
            <a:ext cx="5283175" cy="1262063"/>
          </a:xfrm>
          <a:prstGeom prst="roundRect">
            <a:avLst>
              <a:gd fmla="val 7547"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19"/>
          <p:cNvSpPr/>
          <p:nvPr/>
        </p:nvSpPr>
        <p:spPr>
          <a:xfrm>
            <a:off x="1200150" y="7415213"/>
            <a:ext cx="5266663"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Your legal team</a:t>
            </a:r>
            <a:endParaRPr b="0" i="0" sz="2175" u="none" cap="none" strike="noStrike">
              <a:solidFill>
                <a:schemeClr val="dk1"/>
              </a:solidFill>
              <a:latin typeface="Calibri"/>
              <a:ea typeface="Calibri"/>
              <a:cs typeface="Calibri"/>
              <a:sym typeface="Calibri"/>
            </a:endParaRPr>
          </a:p>
        </p:txBody>
      </p:sp>
      <p:sp>
        <p:nvSpPr>
          <p:cNvPr id="685" name="Google Shape;685;p19"/>
          <p:cNvSpPr/>
          <p:nvPr/>
        </p:nvSpPr>
        <p:spPr>
          <a:xfrm>
            <a:off x="1200150" y="7734300"/>
            <a:ext cx="4931511" cy="5619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This can trigger sanctions reporting duties, so loop them in early</a:t>
            </a:r>
            <a:endParaRPr b="0" i="0" sz="1800" u="none" cap="none" strike="noStrike">
              <a:solidFill>
                <a:schemeClr val="dk1"/>
              </a:solidFill>
              <a:latin typeface="Calibri"/>
              <a:ea typeface="Calibri"/>
              <a:cs typeface="Calibri"/>
              <a:sym typeface="Calibri"/>
            </a:endParaRPr>
          </a:p>
        </p:txBody>
      </p:sp>
      <p:pic>
        <p:nvPicPr>
          <p:cNvPr descr="preencoded.png" id="686" name="Google Shape;686;p19"/>
          <p:cNvPicPr preferRelativeResize="0"/>
          <p:nvPr/>
        </p:nvPicPr>
        <p:blipFill rotWithShape="1">
          <a:blip r:embed="rId4">
            <a:alphaModFix/>
          </a:blip>
          <a:srcRect b="0" l="0" r="0" t="0"/>
          <a:stretch/>
        </p:blipFill>
        <p:spPr>
          <a:xfrm>
            <a:off x="6502375" y="2786063"/>
            <a:ext cx="342900" cy="342900"/>
          </a:xfrm>
          <a:prstGeom prst="rect">
            <a:avLst/>
          </a:prstGeom>
          <a:noFill/>
          <a:ln>
            <a:noFill/>
          </a:ln>
        </p:spPr>
      </p:pic>
      <p:sp>
        <p:nvSpPr>
          <p:cNvPr id="687" name="Google Shape;687;p19"/>
          <p:cNvSpPr/>
          <p:nvPr/>
        </p:nvSpPr>
        <p:spPr>
          <a:xfrm>
            <a:off x="6959575" y="2826544"/>
            <a:ext cx="2123167"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1" i="0" lang="en-US" sz="1800" u="none" cap="none" strike="noStrike">
                <a:solidFill>
                  <a:srgbClr val="FD7EF5"/>
                </a:solidFill>
                <a:latin typeface="Arial"/>
                <a:ea typeface="Arial"/>
                <a:cs typeface="Arial"/>
                <a:sym typeface="Arial"/>
              </a:rPr>
              <a:t>KNOW THE LAW</a:t>
            </a:r>
            <a:endParaRPr b="0" i="0" sz="1800" u="none" cap="none" strike="noStrike">
              <a:solidFill>
                <a:schemeClr val="dk1"/>
              </a:solidFill>
              <a:latin typeface="Calibri"/>
              <a:ea typeface="Calibri"/>
              <a:cs typeface="Calibri"/>
              <a:sym typeface="Calibri"/>
            </a:endParaRPr>
          </a:p>
        </p:txBody>
      </p:sp>
      <p:sp>
        <p:nvSpPr>
          <p:cNvPr id="688" name="Google Shape;688;p19"/>
          <p:cNvSpPr/>
          <p:nvPr/>
        </p:nvSpPr>
        <p:spPr>
          <a:xfrm>
            <a:off x="6502375" y="3281363"/>
            <a:ext cx="5283175" cy="1785938"/>
          </a:xfrm>
          <a:prstGeom prst="roundRect">
            <a:avLst>
              <a:gd fmla="val 5333"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19"/>
          <p:cNvSpPr/>
          <p:nvPr/>
        </p:nvSpPr>
        <p:spPr>
          <a:xfrm>
            <a:off x="6750025" y="3490913"/>
            <a:ext cx="5266663"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There's no master list</a:t>
            </a:r>
            <a:endParaRPr b="0" i="0" sz="2175" u="none" cap="none" strike="noStrike">
              <a:solidFill>
                <a:schemeClr val="dk1"/>
              </a:solidFill>
              <a:latin typeface="Calibri"/>
              <a:ea typeface="Calibri"/>
              <a:cs typeface="Calibri"/>
              <a:sym typeface="Calibri"/>
            </a:endParaRPr>
          </a:p>
        </p:txBody>
      </p:sp>
      <p:sp>
        <p:nvSpPr>
          <p:cNvPr id="690" name="Google Shape;690;p19"/>
          <p:cNvSpPr/>
          <p:nvPr/>
        </p:nvSpPr>
        <p:spPr>
          <a:xfrm>
            <a:off x="6750025" y="3810000"/>
            <a:ext cx="4931511" cy="1085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No single public database of known personas exists. Independent researchers and threat intel blogs, like any.run, do publish confirmed identities worth checking</a:t>
            </a:r>
            <a:endParaRPr b="0" i="0" sz="1800" u="none" cap="none" strike="noStrike">
              <a:solidFill>
                <a:schemeClr val="dk1"/>
              </a:solidFill>
              <a:latin typeface="Calibri"/>
              <a:ea typeface="Calibri"/>
              <a:cs typeface="Calibri"/>
              <a:sym typeface="Calibri"/>
            </a:endParaRPr>
          </a:p>
        </p:txBody>
      </p:sp>
      <p:sp>
        <p:nvSpPr>
          <p:cNvPr id="691" name="Google Shape;691;p19"/>
          <p:cNvSpPr/>
          <p:nvPr/>
        </p:nvSpPr>
        <p:spPr>
          <a:xfrm>
            <a:off x="6502375" y="5200650"/>
            <a:ext cx="5283175" cy="1524000"/>
          </a:xfrm>
          <a:prstGeom prst="roundRect">
            <a:avLst>
              <a:gd fmla="val 6250"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19"/>
          <p:cNvSpPr/>
          <p:nvPr/>
        </p:nvSpPr>
        <p:spPr>
          <a:xfrm>
            <a:off x="6750025" y="5410200"/>
            <a:ext cx="5266663"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Hiring them is illegal</a:t>
            </a:r>
            <a:endParaRPr b="0" i="0" sz="2175" u="none" cap="none" strike="noStrike">
              <a:solidFill>
                <a:schemeClr val="dk1"/>
              </a:solidFill>
              <a:latin typeface="Calibri"/>
              <a:ea typeface="Calibri"/>
              <a:cs typeface="Calibri"/>
              <a:sym typeface="Calibri"/>
            </a:endParaRPr>
          </a:p>
        </p:txBody>
      </p:sp>
      <p:sp>
        <p:nvSpPr>
          <p:cNvPr id="693" name="Google Shape;693;p19"/>
          <p:cNvSpPr/>
          <p:nvPr/>
        </p:nvSpPr>
        <p:spPr>
          <a:xfrm>
            <a:off x="6750025" y="5729288"/>
            <a:ext cx="4931511" cy="8239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Paying a North Korean IT worker can break sanctions law even without intent. Ignorance is a weak defence once red flags existed</a:t>
            </a:r>
            <a:endParaRPr b="0" i="0" sz="1800" u="none" cap="none" strike="noStrike">
              <a:solidFill>
                <a:schemeClr val="dk1"/>
              </a:solidFill>
              <a:latin typeface="Calibri"/>
              <a:ea typeface="Calibri"/>
              <a:cs typeface="Calibri"/>
              <a:sym typeface="Calibri"/>
            </a:endParaRPr>
          </a:p>
        </p:txBody>
      </p:sp>
      <p:pic>
        <p:nvPicPr>
          <p:cNvPr descr="preencoded.png" id="694" name="Google Shape;694;p19"/>
          <p:cNvPicPr preferRelativeResize="0"/>
          <p:nvPr/>
        </p:nvPicPr>
        <p:blipFill rotWithShape="1">
          <a:blip r:embed="rId5">
            <a:alphaModFix/>
          </a:blip>
          <a:srcRect b="0" l="0" r="0" t="0"/>
          <a:stretch/>
        </p:blipFill>
        <p:spPr>
          <a:xfrm>
            <a:off x="12052250" y="2786063"/>
            <a:ext cx="342900" cy="342900"/>
          </a:xfrm>
          <a:prstGeom prst="rect">
            <a:avLst/>
          </a:prstGeom>
          <a:noFill/>
          <a:ln>
            <a:noFill/>
          </a:ln>
        </p:spPr>
      </p:pic>
      <p:sp>
        <p:nvSpPr>
          <p:cNvPr id="695" name="Google Shape;695;p19"/>
          <p:cNvSpPr/>
          <p:nvPr/>
        </p:nvSpPr>
        <p:spPr>
          <a:xfrm>
            <a:off x="12509450" y="2826544"/>
            <a:ext cx="3755611"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1800"/>
              <a:buFont typeface="Arial"/>
              <a:buNone/>
            </a:pPr>
            <a:r>
              <a:rPr b="1" i="0" lang="en-US" sz="1800" u="none" cap="none" strike="noStrike">
                <a:solidFill>
                  <a:srgbClr val="E31E24"/>
                </a:solidFill>
                <a:latin typeface="Arial"/>
                <a:ea typeface="Arial"/>
                <a:cs typeface="Arial"/>
                <a:sym typeface="Arial"/>
              </a:rPr>
              <a:t>BEFORE YOU CUT CONTACT</a:t>
            </a:r>
            <a:endParaRPr b="0" i="0" sz="1800" u="none" cap="none" strike="noStrike">
              <a:solidFill>
                <a:schemeClr val="dk1"/>
              </a:solidFill>
              <a:latin typeface="Calibri"/>
              <a:ea typeface="Calibri"/>
              <a:cs typeface="Calibri"/>
              <a:sym typeface="Calibri"/>
            </a:endParaRPr>
          </a:p>
        </p:txBody>
      </p:sp>
      <p:sp>
        <p:nvSpPr>
          <p:cNvPr id="696" name="Google Shape;696;p19"/>
          <p:cNvSpPr/>
          <p:nvPr/>
        </p:nvSpPr>
        <p:spPr>
          <a:xfrm>
            <a:off x="12052250" y="3281363"/>
            <a:ext cx="5283250" cy="1262063"/>
          </a:xfrm>
          <a:prstGeom prst="roundRect">
            <a:avLst>
              <a:gd fmla="val 7547"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19"/>
          <p:cNvSpPr/>
          <p:nvPr/>
        </p:nvSpPr>
        <p:spPr>
          <a:xfrm>
            <a:off x="12299900" y="3490913"/>
            <a:ext cx="5266745"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Save your evidence first</a:t>
            </a:r>
            <a:endParaRPr b="0" i="0" sz="2175" u="none" cap="none" strike="noStrike">
              <a:solidFill>
                <a:schemeClr val="dk1"/>
              </a:solidFill>
              <a:latin typeface="Calibri"/>
              <a:ea typeface="Calibri"/>
              <a:cs typeface="Calibri"/>
              <a:sym typeface="Calibri"/>
            </a:endParaRPr>
          </a:p>
        </p:txBody>
      </p:sp>
      <p:sp>
        <p:nvSpPr>
          <p:cNvPr id="698" name="Google Shape;698;p19"/>
          <p:cNvSpPr/>
          <p:nvPr/>
        </p:nvSpPr>
        <p:spPr>
          <a:xfrm>
            <a:off x="12299900" y="3810000"/>
            <a:ext cx="4931588" cy="5619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Chat logs, IDs, and payment details, before you end things</a:t>
            </a:r>
            <a:endParaRPr b="0" i="0" sz="1800" u="none" cap="none" strike="noStrike">
              <a:solidFill>
                <a:schemeClr val="dk1"/>
              </a:solidFill>
              <a:latin typeface="Calibri"/>
              <a:ea typeface="Calibri"/>
              <a:cs typeface="Calibri"/>
              <a:sym typeface="Calibri"/>
            </a:endParaRPr>
          </a:p>
        </p:txBody>
      </p:sp>
      <p:sp>
        <p:nvSpPr>
          <p:cNvPr id="699" name="Google Shape;699;p19"/>
          <p:cNvSpPr/>
          <p:nvPr/>
        </p:nvSpPr>
        <p:spPr>
          <a:xfrm>
            <a:off x="12052250" y="4676775"/>
            <a:ext cx="5283250" cy="1000125"/>
          </a:xfrm>
          <a:prstGeom prst="roundRect">
            <a:avLst>
              <a:gd fmla="val 9524"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19"/>
          <p:cNvSpPr/>
          <p:nvPr/>
        </p:nvSpPr>
        <p:spPr>
          <a:xfrm>
            <a:off x="12299900" y="4886325"/>
            <a:ext cx="5266745"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Don't tip them off early</a:t>
            </a:r>
            <a:endParaRPr b="0" i="0" sz="2175" u="none" cap="none" strike="noStrike">
              <a:solidFill>
                <a:schemeClr val="dk1"/>
              </a:solidFill>
              <a:latin typeface="Calibri"/>
              <a:ea typeface="Calibri"/>
              <a:cs typeface="Calibri"/>
              <a:sym typeface="Calibri"/>
            </a:endParaRPr>
          </a:p>
        </p:txBody>
      </p:sp>
      <p:sp>
        <p:nvSpPr>
          <p:cNvPr id="701" name="Google Shape;701;p19"/>
          <p:cNvSpPr/>
          <p:nvPr/>
        </p:nvSpPr>
        <p:spPr>
          <a:xfrm>
            <a:off x="12299900" y="5205413"/>
            <a:ext cx="5266745"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They'll simply reappear under a new identity</a:t>
            </a:r>
            <a:endParaRPr b="0" i="0" sz="1800" u="none" cap="none" strike="noStrike">
              <a:solidFill>
                <a:schemeClr val="dk1"/>
              </a:solidFill>
              <a:latin typeface="Calibri"/>
              <a:ea typeface="Calibri"/>
              <a:cs typeface="Calibri"/>
              <a:sym typeface="Calibri"/>
            </a:endParaRPr>
          </a:p>
        </p:txBody>
      </p:sp>
      <p:sp>
        <p:nvSpPr>
          <p:cNvPr id="702" name="Google Shape;702;p19"/>
          <p:cNvSpPr/>
          <p:nvPr/>
        </p:nvSpPr>
        <p:spPr>
          <a:xfrm>
            <a:off x="12052250" y="5810250"/>
            <a:ext cx="5283250" cy="1000125"/>
          </a:xfrm>
          <a:prstGeom prst="roundRect">
            <a:avLst>
              <a:gd fmla="val 9524"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19"/>
          <p:cNvSpPr/>
          <p:nvPr/>
        </p:nvSpPr>
        <p:spPr>
          <a:xfrm>
            <a:off x="12299900" y="6019800"/>
            <a:ext cx="5266745"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Share the pattern internally</a:t>
            </a:r>
            <a:endParaRPr b="0" i="0" sz="2175" u="none" cap="none" strike="noStrike">
              <a:solidFill>
                <a:schemeClr val="dk1"/>
              </a:solidFill>
              <a:latin typeface="Calibri"/>
              <a:ea typeface="Calibri"/>
              <a:cs typeface="Calibri"/>
              <a:sym typeface="Calibri"/>
            </a:endParaRPr>
          </a:p>
        </p:txBody>
      </p:sp>
      <p:sp>
        <p:nvSpPr>
          <p:cNvPr id="704" name="Google Shape;704;p19"/>
          <p:cNvSpPr/>
          <p:nvPr/>
        </p:nvSpPr>
        <p:spPr>
          <a:xfrm>
            <a:off x="12299900" y="6338888"/>
            <a:ext cx="5266745"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Tell HR and security so they catch the next one</a:t>
            </a:r>
            <a:endParaRPr b="0" i="0" sz="1800" u="none" cap="none" strike="noStrike">
              <a:solidFill>
                <a:schemeClr val="dk1"/>
              </a:solidFill>
              <a:latin typeface="Calibri"/>
              <a:ea typeface="Calibri"/>
              <a:cs typeface="Calibri"/>
              <a:sym typeface="Calibri"/>
            </a:endParaRPr>
          </a:p>
        </p:txBody>
      </p:sp>
      <p:pic>
        <p:nvPicPr>
          <p:cNvPr descr="preencoded.png" id="705" name="Google Shape;705;p19"/>
          <p:cNvPicPr preferRelativeResize="0"/>
          <p:nvPr/>
        </p:nvPicPr>
        <p:blipFill rotWithShape="1">
          <a:blip r:embed="rId6">
            <a:alphaModFix/>
          </a:blip>
          <a:srcRect b="0" l="0" r="0" t="0"/>
          <a:stretch/>
        </p:blipFill>
        <p:spPr>
          <a:xfrm>
            <a:off x="16621869" y="9703594"/>
            <a:ext cx="342900" cy="297656"/>
          </a:xfrm>
          <a:prstGeom prst="rect">
            <a:avLst/>
          </a:prstGeom>
          <a:noFill/>
          <a:ln>
            <a:noFill/>
          </a:ln>
        </p:spPr>
      </p:pic>
      <p:sp>
        <p:nvSpPr>
          <p:cNvPr id="706" name="Google Shape;706;p19"/>
          <p:cNvSpPr/>
          <p:nvPr/>
        </p:nvSpPr>
        <p:spPr>
          <a:xfrm>
            <a:off x="17060019" y="9709547"/>
            <a:ext cx="35168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19</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11" name="Shape 711"/>
        <p:cNvGrpSpPr/>
        <p:nvPr/>
      </p:nvGrpSpPr>
      <p:grpSpPr>
        <a:xfrm>
          <a:off x="0" y="0"/>
          <a:ext cx="0" cy="0"/>
          <a:chOff x="0" y="0"/>
          <a:chExt cx="0" cy="0"/>
        </a:xfrm>
      </p:grpSpPr>
      <p:sp>
        <p:nvSpPr>
          <p:cNvPr id="712" name="Google Shape;712;p20"/>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0"/>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4800"/>
              <a:buFont typeface="Arial"/>
              <a:buNone/>
            </a:pPr>
            <a:r>
              <a:rPr b="1" i="0" lang="en-US" sz="4800" u="none" cap="none" strike="noStrike">
                <a:solidFill>
                  <a:srgbClr val="FFFFFF"/>
                </a:solidFill>
                <a:latin typeface="Arial"/>
                <a:ea typeface="Arial"/>
                <a:cs typeface="Arial"/>
                <a:sym typeface="Arial"/>
              </a:rPr>
              <a:t>Flip the script: </a:t>
            </a:r>
            <a:r>
              <a:rPr b="1" i="0" lang="en-US" sz="4800" u="none" cap="none" strike="noStrike">
                <a:solidFill>
                  <a:srgbClr val="36CDFF"/>
                </a:solidFill>
                <a:latin typeface="Arial"/>
                <a:ea typeface="Arial"/>
                <a:cs typeface="Arial"/>
                <a:sym typeface="Arial"/>
              </a:rPr>
              <a:t>protect yourself</a:t>
            </a:r>
            <a:endParaRPr b="0" i="0" sz="4800" u="none" cap="none" strike="noStrike">
              <a:solidFill>
                <a:schemeClr val="dk1"/>
              </a:solidFill>
              <a:latin typeface="Calibri"/>
              <a:ea typeface="Calibri"/>
              <a:cs typeface="Calibri"/>
              <a:sym typeface="Calibri"/>
            </a:endParaRPr>
          </a:p>
        </p:txBody>
      </p:sp>
      <p:sp>
        <p:nvSpPr>
          <p:cNvPr id="714" name="Google Shape;714;p20"/>
          <p:cNvSpPr/>
          <p:nvPr/>
        </p:nvSpPr>
        <p:spPr>
          <a:xfrm>
            <a:off x="952500" y="2569369"/>
            <a:ext cx="1802130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2100"/>
              <a:buFont typeface="Arial"/>
              <a:buNone/>
            </a:pPr>
            <a:r>
              <a:rPr b="0" i="0" lang="en-US" sz="2100" u="none" cap="none" strike="noStrike">
                <a:solidFill>
                  <a:srgbClr val="969696"/>
                </a:solidFill>
                <a:latin typeface="Arial"/>
                <a:ea typeface="Arial"/>
                <a:cs typeface="Arial"/>
                <a:sym typeface="Arial"/>
              </a:rPr>
              <a:t>Digital hygiene to reduce your own OSINT exposure</a:t>
            </a:r>
            <a:endParaRPr b="0" i="0" sz="2100" u="none" cap="none" strike="noStrike">
              <a:solidFill>
                <a:schemeClr val="dk1"/>
              </a:solidFill>
              <a:latin typeface="Calibri"/>
              <a:ea typeface="Calibri"/>
              <a:cs typeface="Calibri"/>
              <a:sym typeface="Calibri"/>
            </a:endParaRPr>
          </a:p>
        </p:txBody>
      </p:sp>
      <p:pic>
        <p:nvPicPr>
          <p:cNvPr descr="preencoded.png" id="715" name="Google Shape;715;p20"/>
          <p:cNvPicPr preferRelativeResize="0"/>
          <p:nvPr/>
        </p:nvPicPr>
        <p:blipFill rotWithShape="1">
          <a:blip r:embed="rId3">
            <a:alphaModFix/>
          </a:blip>
          <a:srcRect b="0" l="0" r="0" t="0"/>
          <a:stretch/>
        </p:blipFill>
        <p:spPr>
          <a:xfrm>
            <a:off x="952500" y="3069431"/>
            <a:ext cx="361950" cy="361950"/>
          </a:xfrm>
          <a:prstGeom prst="rect">
            <a:avLst/>
          </a:prstGeom>
          <a:noFill/>
          <a:ln>
            <a:noFill/>
          </a:ln>
        </p:spPr>
      </p:pic>
      <p:sp>
        <p:nvSpPr>
          <p:cNvPr id="716" name="Google Shape;716;p20"/>
          <p:cNvSpPr/>
          <p:nvPr/>
        </p:nvSpPr>
        <p:spPr>
          <a:xfrm>
            <a:off x="1428750" y="3119438"/>
            <a:ext cx="2883523"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1800"/>
              <a:buFont typeface="Arial"/>
              <a:buNone/>
            </a:pPr>
            <a:r>
              <a:rPr b="1" i="0" lang="en-US" sz="1800" u="none" cap="none" strike="noStrike">
                <a:solidFill>
                  <a:srgbClr val="36CDFF"/>
                </a:solidFill>
                <a:latin typeface="Arial"/>
                <a:ea typeface="Arial"/>
                <a:cs typeface="Arial"/>
                <a:sym typeface="Arial"/>
              </a:rPr>
              <a:t>PLATFORM SETTINGS</a:t>
            </a:r>
            <a:endParaRPr b="0" i="0" sz="1800" u="none" cap="none" strike="noStrike">
              <a:solidFill>
                <a:schemeClr val="dk1"/>
              </a:solidFill>
              <a:latin typeface="Calibri"/>
              <a:ea typeface="Calibri"/>
              <a:cs typeface="Calibri"/>
              <a:sym typeface="Calibri"/>
            </a:endParaRPr>
          </a:p>
        </p:txBody>
      </p:sp>
      <p:sp>
        <p:nvSpPr>
          <p:cNvPr id="717" name="Google Shape;717;p20"/>
          <p:cNvSpPr/>
          <p:nvPr/>
        </p:nvSpPr>
        <p:spPr>
          <a:xfrm>
            <a:off x="952500" y="3564731"/>
            <a:ext cx="5295900" cy="995363"/>
          </a:xfrm>
          <a:prstGeom prst="roundRect">
            <a:avLst>
              <a:gd fmla="val 9569"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0"/>
          <p:cNvSpPr/>
          <p:nvPr/>
        </p:nvSpPr>
        <p:spPr>
          <a:xfrm>
            <a:off x="1181100" y="3755231"/>
            <a:ext cx="5322570" cy="3762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325"/>
              <a:buFont typeface="Arial"/>
              <a:buNone/>
            </a:pPr>
            <a:r>
              <a:rPr b="1" i="0" lang="en-US" sz="2325" u="none" cap="none" strike="noStrike">
                <a:solidFill>
                  <a:srgbClr val="FFFFFF"/>
                </a:solidFill>
                <a:latin typeface="Arial"/>
                <a:ea typeface="Arial"/>
                <a:cs typeface="Arial"/>
                <a:sym typeface="Arial"/>
              </a:rPr>
              <a:t>LinkedIn</a:t>
            </a:r>
            <a:endParaRPr b="0" i="0" sz="2325" u="none" cap="none" strike="noStrike">
              <a:solidFill>
                <a:schemeClr val="dk1"/>
              </a:solidFill>
              <a:latin typeface="Calibri"/>
              <a:ea typeface="Calibri"/>
              <a:cs typeface="Calibri"/>
              <a:sym typeface="Calibri"/>
            </a:endParaRPr>
          </a:p>
        </p:txBody>
      </p:sp>
      <p:sp>
        <p:nvSpPr>
          <p:cNvPr id="719" name="Google Shape;719;p20"/>
          <p:cNvSpPr/>
          <p:nvPr/>
        </p:nvSpPr>
        <p:spPr>
          <a:xfrm>
            <a:off x="1181100" y="4093369"/>
            <a:ext cx="5322570"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75"/>
              <a:buFont typeface="Arial"/>
              <a:buNone/>
            </a:pPr>
            <a:r>
              <a:rPr b="0" i="0" lang="en-US" sz="1875" u="none" cap="none" strike="noStrike">
                <a:solidFill>
                  <a:srgbClr val="969696"/>
                </a:solidFill>
                <a:latin typeface="Arial"/>
                <a:ea typeface="Arial"/>
                <a:cs typeface="Arial"/>
                <a:sym typeface="Arial"/>
              </a:rPr>
              <a:t>Public profile off, hide connections</a:t>
            </a:r>
            <a:endParaRPr b="0" i="0" sz="1875" u="none" cap="none" strike="noStrike">
              <a:solidFill>
                <a:schemeClr val="dk1"/>
              </a:solidFill>
              <a:latin typeface="Calibri"/>
              <a:ea typeface="Calibri"/>
              <a:cs typeface="Calibri"/>
              <a:sym typeface="Calibri"/>
            </a:endParaRPr>
          </a:p>
        </p:txBody>
      </p:sp>
      <p:sp>
        <p:nvSpPr>
          <p:cNvPr id="720" name="Google Shape;720;p20"/>
          <p:cNvSpPr/>
          <p:nvPr/>
        </p:nvSpPr>
        <p:spPr>
          <a:xfrm>
            <a:off x="952500" y="4693444"/>
            <a:ext cx="5295900" cy="995363"/>
          </a:xfrm>
          <a:prstGeom prst="roundRect">
            <a:avLst>
              <a:gd fmla="val 9569"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0"/>
          <p:cNvSpPr/>
          <p:nvPr/>
        </p:nvSpPr>
        <p:spPr>
          <a:xfrm>
            <a:off x="1181100" y="4883944"/>
            <a:ext cx="5322570" cy="3762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325"/>
              <a:buFont typeface="Arial"/>
              <a:buNone/>
            </a:pPr>
            <a:r>
              <a:rPr b="1" i="0" lang="en-US" sz="2325" u="none" cap="none" strike="noStrike">
                <a:solidFill>
                  <a:srgbClr val="FFFFFF"/>
                </a:solidFill>
                <a:latin typeface="Arial"/>
                <a:ea typeface="Arial"/>
                <a:cs typeface="Arial"/>
                <a:sym typeface="Arial"/>
              </a:rPr>
              <a:t>Facebook</a:t>
            </a:r>
            <a:endParaRPr b="0" i="0" sz="2325" u="none" cap="none" strike="noStrike">
              <a:solidFill>
                <a:schemeClr val="dk1"/>
              </a:solidFill>
              <a:latin typeface="Calibri"/>
              <a:ea typeface="Calibri"/>
              <a:cs typeface="Calibri"/>
              <a:sym typeface="Calibri"/>
            </a:endParaRPr>
          </a:p>
        </p:txBody>
      </p:sp>
      <p:sp>
        <p:nvSpPr>
          <p:cNvPr id="722" name="Google Shape;722;p20"/>
          <p:cNvSpPr/>
          <p:nvPr/>
        </p:nvSpPr>
        <p:spPr>
          <a:xfrm>
            <a:off x="1181100" y="5222081"/>
            <a:ext cx="5322570"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75"/>
              <a:buFont typeface="Arial"/>
              <a:buNone/>
            </a:pPr>
            <a:r>
              <a:rPr b="0" i="0" lang="en-US" sz="1875" u="none" cap="none" strike="noStrike">
                <a:solidFill>
                  <a:srgbClr val="969696"/>
                </a:solidFill>
                <a:latin typeface="Arial"/>
                <a:ea typeface="Arial"/>
                <a:cs typeface="Arial"/>
                <a:sym typeface="Arial"/>
              </a:rPr>
              <a:t>Friends-only, limit past posts</a:t>
            </a:r>
            <a:endParaRPr b="0" i="0" sz="1875" u="none" cap="none" strike="noStrike">
              <a:solidFill>
                <a:schemeClr val="dk1"/>
              </a:solidFill>
              <a:latin typeface="Calibri"/>
              <a:ea typeface="Calibri"/>
              <a:cs typeface="Calibri"/>
              <a:sym typeface="Calibri"/>
            </a:endParaRPr>
          </a:p>
        </p:txBody>
      </p:sp>
      <p:sp>
        <p:nvSpPr>
          <p:cNvPr id="723" name="Google Shape;723;p20"/>
          <p:cNvSpPr/>
          <p:nvPr/>
        </p:nvSpPr>
        <p:spPr>
          <a:xfrm>
            <a:off x="952500" y="5822156"/>
            <a:ext cx="5295900" cy="995363"/>
          </a:xfrm>
          <a:prstGeom prst="roundRect">
            <a:avLst>
              <a:gd fmla="val 9569"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0"/>
          <p:cNvSpPr/>
          <p:nvPr/>
        </p:nvSpPr>
        <p:spPr>
          <a:xfrm>
            <a:off x="1181100" y="6012656"/>
            <a:ext cx="5322570" cy="3762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325"/>
              <a:buFont typeface="Arial"/>
              <a:buNone/>
            </a:pPr>
            <a:r>
              <a:rPr b="1" i="0" lang="en-US" sz="2325" u="none" cap="none" strike="noStrike">
                <a:solidFill>
                  <a:srgbClr val="FFFFFF"/>
                </a:solidFill>
                <a:latin typeface="Arial"/>
                <a:ea typeface="Arial"/>
                <a:cs typeface="Arial"/>
                <a:sym typeface="Arial"/>
              </a:rPr>
              <a:t>Twitter / X</a:t>
            </a:r>
            <a:endParaRPr b="0" i="0" sz="2325" u="none" cap="none" strike="noStrike">
              <a:solidFill>
                <a:schemeClr val="dk1"/>
              </a:solidFill>
              <a:latin typeface="Calibri"/>
              <a:ea typeface="Calibri"/>
              <a:cs typeface="Calibri"/>
              <a:sym typeface="Calibri"/>
            </a:endParaRPr>
          </a:p>
        </p:txBody>
      </p:sp>
      <p:sp>
        <p:nvSpPr>
          <p:cNvPr id="725" name="Google Shape;725;p20"/>
          <p:cNvSpPr/>
          <p:nvPr/>
        </p:nvSpPr>
        <p:spPr>
          <a:xfrm>
            <a:off x="1181100" y="6350794"/>
            <a:ext cx="5322570"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75"/>
              <a:buFont typeface="Arial"/>
              <a:buNone/>
            </a:pPr>
            <a:r>
              <a:rPr b="0" i="0" lang="en-US" sz="1875" u="none" cap="none" strike="noStrike">
                <a:solidFill>
                  <a:srgbClr val="969696"/>
                </a:solidFill>
                <a:latin typeface="Arial"/>
                <a:ea typeface="Arial"/>
                <a:cs typeface="Arial"/>
                <a:sym typeface="Arial"/>
              </a:rPr>
              <a:t>Protect posts, kill discoverability</a:t>
            </a:r>
            <a:endParaRPr b="0" i="0" sz="1875" u="none" cap="none" strike="noStrike">
              <a:solidFill>
                <a:schemeClr val="dk1"/>
              </a:solidFill>
              <a:latin typeface="Calibri"/>
              <a:ea typeface="Calibri"/>
              <a:cs typeface="Calibri"/>
              <a:sym typeface="Calibri"/>
            </a:endParaRPr>
          </a:p>
        </p:txBody>
      </p:sp>
      <p:pic>
        <p:nvPicPr>
          <p:cNvPr descr="preencoded.png" id="726" name="Google Shape;726;p20"/>
          <p:cNvPicPr preferRelativeResize="0"/>
          <p:nvPr/>
        </p:nvPicPr>
        <p:blipFill rotWithShape="1">
          <a:blip r:embed="rId4">
            <a:alphaModFix/>
          </a:blip>
          <a:srcRect b="0" l="0" r="0" t="0"/>
          <a:stretch/>
        </p:blipFill>
        <p:spPr>
          <a:xfrm>
            <a:off x="6496050" y="3069431"/>
            <a:ext cx="361950" cy="361950"/>
          </a:xfrm>
          <a:prstGeom prst="rect">
            <a:avLst/>
          </a:prstGeom>
          <a:noFill/>
          <a:ln>
            <a:noFill/>
          </a:ln>
        </p:spPr>
      </p:pic>
      <p:sp>
        <p:nvSpPr>
          <p:cNvPr id="727" name="Google Shape;727;p20"/>
          <p:cNvSpPr/>
          <p:nvPr/>
        </p:nvSpPr>
        <p:spPr>
          <a:xfrm>
            <a:off x="6972300" y="3119438"/>
            <a:ext cx="2801176"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1800"/>
              <a:buFont typeface="Arial"/>
              <a:buNone/>
            </a:pPr>
            <a:r>
              <a:rPr b="1" i="0" lang="en-US" sz="1800" u="none" cap="none" strike="noStrike">
                <a:solidFill>
                  <a:srgbClr val="FD7EF5"/>
                </a:solidFill>
                <a:latin typeface="Arial"/>
                <a:ea typeface="Arial"/>
                <a:cs typeface="Arial"/>
                <a:sym typeface="Arial"/>
              </a:rPr>
              <a:t>OPT-OUT PRIORITIES</a:t>
            </a:r>
            <a:endParaRPr b="0" i="0" sz="1800" u="none" cap="none" strike="noStrike">
              <a:solidFill>
                <a:schemeClr val="dk1"/>
              </a:solidFill>
              <a:latin typeface="Calibri"/>
              <a:ea typeface="Calibri"/>
              <a:cs typeface="Calibri"/>
              <a:sym typeface="Calibri"/>
            </a:endParaRPr>
          </a:p>
        </p:txBody>
      </p:sp>
      <p:sp>
        <p:nvSpPr>
          <p:cNvPr id="728" name="Google Shape;728;p20"/>
          <p:cNvSpPr/>
          <p:nvPr/>
        </p:nvSpPr>
        <p:spPr>
          <a:xfrm>
            <a:off x="6496050" y="3564731"/>
            <a:ext cx="5295900" cy="890588"/>
          </a:xfrm>
          <a:prstGeom prst="roundRect">
            <a:avLst>
              <a:gd fmla="val 10695"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20"/>
          <p:cNvSpPr/>
          <p:nvPr/>
        </p:nvSpPr>
        <p:spPr>
          <a:xfrm>
            <a:off x="6705600" y="3717131"/>
            <a:ext cx="536448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00"/>
              <a:buFont typeface="Arial"/>
              <a:buNone/>
            </a:pPr>
            <a:r>
              <a:rPr b="1" i="0" lang="en-US" sz="2100" u="none" cap="none" strike="noStrike">
                <a:solidFill>
                  <a:srgbClr val="FFFFFF"/>
                </a:solidFill>
                <a:latin typeface="Arial"/>
                <a:ea typeface="Arial"/>
                <a:cs typeface="Arial"/>
                <a:sym typeface="Arial"/>
              </a:rPr>
              <a:t>UK Electoral Roll</a:t>
            </a:r>
            <a:endParaRPr b="0" i="0" sz="2100" u="none" cap="none" strike="noStrike">
              <a:solidFill>
                <a:schemeClr val="dk1"/>
              </a:solidFill>
              <a:latin typeface="Calibri"/>
              <a:ea typeface="Calibri"/>
              <a:cs typeface="Calibri"/>
              <a:sym typeface="Calibri"/>
            </a:endParaRPr>
          </a:p>
        </p:txBody>
      </p:sp>
      <p:sp>
        <p:nvSpPr>
          <p:cNvPr id="730" name="Google Shape;730;p20"/>
          <p:cNvSpPr/>
          <p:nvPr/>
        </p:nvSpPr>
        <p:spPr>
          <a:xfrm>
            <a:off x="6705600" y="4026694"/>
            <a:ext cx="5364480"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75"/>
              <a:buFont typeface="Arial"/>
              <a:buNone/>
            </a:pPr>
            <a:r>
              <a:rPr b="0" i="0" lang="en-US" sz="1875" u="none" cap="none" strike="noStrike">
                <a:solidFill>
                  <a:srgbClr val="969696"/>
                </a:solidFill>
                <a:latin typeface="Arial"/>
                <a:ea typeface="Arial"/>
                <a:cs typeface="Arial"/>
                <a:sym typeface="Arial"/>
              </a:rPr>
              <a:t>Opt out of the Open Register</a:t>
            </a:r>
            <a:endParaRPr b="0" i="0" sz="1875" u="none" cap="none" strike="noStrike">
              <a:solidFill>
                <a:schemeClr val="dk1"/>
              </a:solidFill>
              <a:latin typeface="Calibri"/>
              <a:ea typeface="Calibri"/>
              <a:cs typeface="Calibri"/>
              <a:sym typeface="Calibri"/>
            </a:endParaRPr>
          </a:p>
        </p:txBody>
      </p:sp>
      <p:sp>
        <p:nvSpPr>
          <p:cNvPr id="731" name="Google Shape;731;p20"/>
          <p:cNvSpPr/>
          <p:nvPr/>
        </p:nvSpPr>
        <p:spPr>
          <a:xfrm>
            <a:off x="6496050" y="4569619"/>
            <a:ext cx="5295900" cy="890588"/>
          </a:xfrm>
          <a:prstGeom prst="roundRect">
            <a:avLst>
              <a:gd fmla="val 10695"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0"/>
          <p:cNvSpPr/>
          <p:nvPr/>
        </p:nvSpPr>
        <p:spPr>
          <a:xfrm>
            <a:off x="6705600" y="4722019"/>
            <a:ext cx="536448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00"/>
              <a:buFont typeface="Arial"/>
              <a:buNone/>
            </a:pPr>
            <a:r>
              <a:rPr b="1" i="0" lang="en-US" sz="2100" u="none" cap="none" strike="noStrike">
                <a:solidFill>
                  <a:srgbClr val="FFFFFF"/>
                </a:solidFill>
                <a:latin typeface="Arial"/>
                <a:ea typeface="Arial"/>
                <a:cs typeface="Arial"/>
                <a:sym typeface="Arial"/>
              </a:rPr>
              <a:t>Companies House</a:t>
            </a:r>
            <a:endParaRPr b="0" i="0" sz="2100" u="none" cap="none" strike="noStrike">
              <a:solidFill>
                <a:schemeClr val="dk1"/>
              </a:solidFill>
              <a:latin typeface="Calibri"/>
              <a:ea typeface="Calibri"/>
              <a:cs typeface="Calibri"/>
              <a:sym typeface="Calibri"/>
            </a:endParaRPr>
          </a:p>
        </p:txBody>
      </p:sp>
      <p:sp>
        <p:nvSpPr>
          <p:cNvPr id="733" name="Google Shape;733;p20"/>
          <p:cNvSpPr/>
          <p:nvPr/>
        </p:nvSpPr>
        <p:spPr>
          <a:xfrm>
            <a:off x="6705600" y="5031581"/>
            <a:ext cx="5364480"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75"/>
              <a:buFont typeface="Arial"/>
              <a:buNone/>
            </a:pPr>
            <a:r>
              <a:rPr b="0" i="0" lang="en-US" sz="1875" u="none" cap="none" strike="noStrike">
                <a:solidFill>
                  <a:srgbClr val="969696"/>
                </a:solidFill>
                <a:latin typeface="Arial"/>
                <a:ea typeface="Arial"/>
                <a:cs typeface="Arial"/>
                <a:sym typeface="Arial"/>
              </a:rPr>
              <a:t>Use a registered office; SR01 form</a:t>
            </a:r>
            <a:endParaRPr b="0" i="0" sz="1875" u="none" cap="none" strike="noStrike">
              <a:solidFill>
                <a:schemeClr val="dk1"/>
              </a:solidFill>
              <a:latin typeface="Calibri"/>
              <a:ea typeface="Calibri"/>
              <a:cs typeface="Calibri"/>
              <a:sym typeface="Calibri"/>
            </a:endParaRPr>
          </a:p>
        </p:txBody>
      </p:sp>
      <p:sp>
        <p:nvSpPr>
          <p:cNvPr id="734" name="Google Shape;734;p20"/>
          <p:cNvSpPr/>
          <p:nvPr/>
        </p:nvSpPr>
        <p:spPr>
          <a:xfrm>
            <a:off x="6496050" y="5574506"/>
            <a:ext cx="5295900" cy="890588"/>
          </a:xfrm>
          <a:prstGeom prst="roundRect">
            <a:avLst>
              <a:gd fmla="val 10695"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20"/>
          <p:cNvSpPr/>
          <p:nvPr/>
        </p:nvSpPr>
        <p:spPr>
          <a:xfrm>
            <a:off x="6705600" y="5726906"/>
            <a:ext cx="536448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00"/>
              <a:buFont typeface="Arial"/>
              <a:buNone/>
            </a:pPr>
            <a:r>
              <a:rPr b="1" i="0" lang="en-US" sz="2100" u="none" cap="none" strike="noStrike">
                <a:solidFill>
                  <a:srgbClr val="FFFFFF"/>
                </a:solidFill>
                <a:latin typeface="Arial"/>
                <a:ea typeface="Arial"/>
                <a:cs typeface="Arial"/>
                <a:sym typeface="Arial"/>
              </a:rPr>
              <a:t>192.com</a:t>
            </a:r>
            <a:endParaRPr b="0" i="0" sz="2100" u="none" cap="none" strike="noStrike">
              <a:solidFill>
                <a:schemeClr val="dk1"/>
              </a:solidFill>
              <a:latin typeface="Calibri"/>
              <a:ea typeface="Calibri"/>
              <a:cs typeface="Calibri"/>
              <a:sym typeface="Calibri"/>
            </a:endParaRPr>
          </a:p>
        </p:txBody>
      </p:sp>
      <p:sp>
        <p:nvSpPr>
          <p:cNvPr id="736" name="Google Shape;736;p20"/>
          <p:cNvSpPr/>
          <p:nvPr/>
        </p:nvSpPr>
        <p:spPr>
          <a:xfrm>
            <a:off x="6705600" y="6036469"/>
            <a:ext cx="5364480"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75"/>
              <a:buFont typeface="Arial"/>
              <a:buNone/>
            </a:pPr>
            <a:r>
              <a:rPr b="0" i="0" lang="en-US" sz="1875" u="none" cap="none" strike="noStrike">
                <a:solidFill>
                  <a:srgbClr val="969696"/>
                </a:solidFill>
                <a:latin typeface="Arial"/>
                <a:ea typeface="Arial"/>
                <a:cs typeface="Arial"/>
                <a:sym typeface="Arial"/>
              </a:rPr>
              <a:t>Submit a C01 form for removal</a:t>
            </a:r>
            <a:endParaRPr b="0" i="0" sz="1875" u="none" cap="none" strike="noStrike">
              <a:solidFill>
                <a:schemeClr val="dk1"/>
              </a:solidFill>
              <a:latin typeface="Calibri"/>
              <a:ea typeface="Calibri"/>
              <a:cs typeface="Calibri"/>
              <a:sym typeface="Calibri"/>
            </a:endParaRPr>
          </a:p>
        </p:txBody>
      </p:sp>
      <p:sp>
        <p:nvSpPr>
          <p:cNvPr id="737" name="Google Shape;737;p20"/>
          <p:cNvSpPr/>
          <p:nvPr/>
        </p:nvSpPr>
        <p:spPr>
          <a:xfrm>
            <a:off x="6496050" y="6579394"/>
            <a:ext cx="5295900" cy="890588"/>
          </a:xfrm>
          <a:prstGeom prst="roundRect">
            <a:avLst>
              <a:gd fmla="val 10695"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0"/>
          <p:cNvSpPr/>
          <p:nvPr/>
        </p:nvSpPr>
        <p:spPr>
          <a:xfrm>
            <a:off x="6705600" y="6731794"/>
            <a:ext cx="536448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00"/>
              <a:buFont typeface="Arial"/>
              <a:buNone/>
            </a:pPr>
            <a:r>
              <a:rPr b="1" i="0" lang="en-US" sz="2100" u="none" cap="none" strike="noStrike">
                <a:solidFill>
                  <a:srgbClr val="FFFFFF"/>
                </a:solidFill>
                <a:latin typeface="Arial"/>
                <a:ea typeface="Arial"/>
                <a:cs typeface="Arial"/>
                <a:sym typeface="Arial"/>
              </a:rPr>
              <a:t>Reverse lookup</a:t>
            </a:r>
            <a:endParaRPr b="0" i="0" sz="2100" u="none" cap="none" strike="noStrike">
              <a:solidFill>
                <a:schemeClr val="dk1"/>
              </a:solidFill>
              <a:latin typeface="Calibri"/>
              <a:ea typeface="Calibri"/>
              <a:cs typeface="Calibri"/>
              <a:sym typeface="Calibri"/>
            </a:endParaRPr>
          </a:p>
        </p:txBody>
      </p:sp>
      <p:sp>
        <p:nvSpPr>
          <p:cNvPr id="739" name="Google Shape;739;p20"/>
          <p:cNvSpPr/>
          <p:nvPr/>
        </p:nvSpPr>
        <p:spPr>
          <a:xfrm>
            <a:off x="6705600" y="7041356"/>
            <a:ext cx="5364480"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75"/>
              <a:buFont typeface="Arial"/>
              <a:buNone/>
            </a:pPr>
            <a:r>
              <a:rPr b="0" i="0" lang="en-US" sz="1875" u="none" cap="none" strike="noStrike">
                <a:solidFill>
                  <a:srgbClr val="969696"/>
                </a:solidFill>
                <a:latin typeface="Arial"/>
                <a:ea typeface="Arial"/>
                <a:cs typeface="Arial"/>
                <a:sym typeface="Arial"/>
              </a:rPr>
              <a:t>Turn off email + phone search</a:t>
            </a:r>
            <a:endParaRPr b="0" i="0" sz="1875" u="none" cap="none" strike="noStrike">
              <a:solidFill>
                <a:schemeClr val="dk1"/>
              </a:solidFill>
              <a:latin typeface="Calibri"/>
              <a:ea typeface="Calibri"/>
              <a:cs typeface="Calibri"/>
              <a:sym typeface="Calibri"/>
            </a:endParaRPr>
          </a:p>
        </p:txBody>
      </p:sp>
      <p:sp>
        <p:nvSpPr>
          <p:cNvPr id="740" name="Google Shape;740;p20"/>
          <p:cNvSpPr/>
          <p:nvPr/>
        </p:nvSpPr>
        <p:spPr>
          <a:xfrm>
            <a:off x="6496050" y="7584281"/>
            <a:ext cx="5295900" cy="890588"/>
          </a:xfrm>
          <a:prstGeom prst="roundRect">
            <a:avLst>
              <a:gd fmla="val 10695"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20"/>
          <p:cNvSpPr/>
          <p:nvPr/>
        </p:nvSpPr>
        <p:spPr>
          <a:xfrm>
            <a:off x="6705600" y="7736681"/>
            <a:ext cx="536448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00"/>
              <a:buFont typeface="Arial"/>
              <a:buNone/>
            </a:pPr>
            <a:r>
              <a:rPr b="1" i="0" lang="en-US" sz="2100" u="none" cap="none" strike="noStrike">
                <a:solidFill>
                  <a:srgbClr val="FFFFFF"/>
                </a:solidFill>
                <a:latin typeface="Arial"/>
                <a:ea typeface="Arial"/>
                <a:cs typeface="Arial"/>
                <a:sym typeface="Arial"/>
              </a:rPr>
              <a:t>Canada411 &amp; brokers</a:t>
            </a:r>
            <a:endParaRPr b="0" i="0" sz="2100" u="none" cap="none" strike="noStrike">
              <a:solidFill>
                <a:schemeClr val="dk1"/>
              </a:solidFill>
              <a:latin typeface="Calibri"/>
              <a:ea typeface="Calibri"/>
              <a:cs typeface="Calibri"/>
              <a:sym typeface="Calibri"/>
            </a:endParaRPr>
          </a:p>
        </p:txBody>
      </p:sp>
      <p:sp>
        <p:nvSpPr>
          <p:cNvPr id="742" name="Google Shape;742;p20"/>
          <p:cNvSpPr/>
          <p:nvPr/>
        </p:nvSpPr>
        <p:spPr>
          <a:xfrm>
            <a:off x="6705600" y="8046244"/>
            <a:ext cx="5364480"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75"/>
              <a:buFont typeface="Arial"/>
              <a:buNone/>
            </a:pPr>
            <a:r>
              <a:rPr b="0" i="0" lang="en-US" sz="1875" u="none" cap="none" strike="noStrike">
                <a:solidFill>
                  <a:srgbClr val="969696"/>
                </a:solidFill>
                <a:latin typeface="Arial"/>
                <a:ea typeface="Arial"/>
                <a:cs typeface="Arial"/>
                <a:sym typeface="Arial"/>
              </a:rPr>
              <a:t>No CA voters roll - brokers still list</a:t>
            </a:r>
            <a:endParaRPr b="0" i="0" sz="1875" u="none" cap="none" strike="noStrike">
              <a:solidFill>
                <a:schemeClr val="dk1"/>
              </a:solidFill>
              <a:latin typeface="Calibri"/>
              <a:ea typeface="Calibri"/>
              <a:cs typeface="Calibri"/>
              <a:sym typeface="Calibri"/>
            </a:endParaRPr>
          </a:p>
        </p:txBody>
      </p:sp>
      <p:pic>
        <p:nvPicPr>
          <p:cNvPr descr="preencoded.png" id="743" name="Google Shape;743;p20"/>
          <p:cNvPicPr preferRelativeResize="0"/>
          <p:nvPr/>
        </p:nvPicPr>
        <p:blipFill rotWithShape="1">
          <a:blip r:embed="rId5">
            <a:alphaModFix/>
          </a:blip>
          <a:srcRect b="0" l="0" r="0" t="0"/>
          <a:stretch/>
        </p:blipFill>
        <p:spPr>
          <a:xfrm>
            <a:off x="12039600" y="3069431"/>
            <a:ext cx="361950" cy="361950"/>
          </a:xfrm>
          <a:prstGeom prst="rect">
            <a:avLst/>
          </a:prstGeom>
          <a:noFill/>
          <a:ln>
            <a:noFill/>
          </a:ln>
        </p:spPr>
      </p:pic>
      <p:sp>
        <p:nvSpPr>
          <p:cNvPr id="744" name="Google Shape;744;p20"/>
          <p:cNvSpPr/>
          <p:nvPr/>
        </p:nvSpPr>
        <p:spPr>
          <a:xfrm>
            <a:off x="12515850" y="3119438"/>
            <a:ext cx="2854382" cy="3000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1800"/>
              <a:buFont typeface="Arial"/>
              <a:buNone/>
            </a:pPr>
            <a:r>
              <a:rPr b="1" i="0" lang="en-US" sz="1800" u="none" cap="none" strike="noStrike">
                <a:solidFill>
                  <a:srgbClr val="E31E24"/>
                </a:solidFill>
                <a:latin typeface="Arial"/>
                <a:ea typeface="Arial"/>
                <a:cs typeface="Arial"/>
                <a:sym typeface="Arial"/>
              </a:rPr>
              <a:t>COMPARTMENTALISE</a:t>
            </a:r>
            <a:endParaRPr b="0" i="0" sz="1800" u="none" cap="none" strike="noStrike">
              <a:solidFill>
                <a:schemeClr val="dk1"/>
              </a:solidFill>
              <a:latin typeface="Calibri"/>
              <a:ea typeface="Calibri"/>
              <a:cs typeface="Calibri"/>
              <a:sym typeface="Calibri"/>
            </a:endParaRPr>
          </a:p>
        </p:txBody>
      </p:sp>
      <p:sp>
        <p:nvSpPr>
          <p:cNvPr id="745" name="Google Shape;745;p20"/>
          <p:cNvSpPr/>
          <p:nvPr/>
        </p:nvSpPr>
        <p:spPr>
          <a:xfrm>
            <a:off x="12039600" y="3564731"/>
            <a:ext cx="5295900" cy="890588"/>
          </a:xfrm>
          <a:prstGeom prst="roundRect">
            <a:avLst>
              <a:gd fmla="val 10695"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0"/>
          <p:cNvSpPr/>
          <p:nvPr/>
        </p:nvSpPr>
        <p:spPr>
          <a:xfrm>
            <a:off x="12249150" y="3717131"/>
            <a:ext cx="536448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00"/>
              <a:buFont typeface="Arial"/>
              <a:buNone/>
            </a:pPr>
            <a:r>
              <a:rPr b="1" i="0" lang="en-US" sz="2100" u="none" cap="none" strike="noStrike">
                <a:solidFill>
                  <a:srgbClr val="FFFFFF"/>
                </a:solidFill>
                <a:latin typeface="Arial"/>
                <a:ea typeface="Arial"/>
                <a:cs typeface="Arial"/>
                <a:sym typeface="Arial"/>
              </a:rPr>
              <a:t>Usernames</a:t>
            </a:r>
            <a:endParaRPr b="0" i="0" sz="2100" u="none" cap="none" strike="noStrike">
              <a:solidFill>
                <a:schemeClr val="dk1"/>
              </a:solidFill>
              <a:latin typeface="Calibri"/>
              <a:ea typeface="Calibri"/>
              <a:cs typeface="Calibri"/>
              <a:sym typeface="Calibri"/>
            </a:endParaRPr>
          </a:p>
        </p:txBody>
      </p:sp>
      <p:sp>
        <p:nvSpPr>
          <p:cNvPr id="747" name="Google Shape;747;p20"/>
          <p:cNvSpPr/>
          <p:nvPr/>
        </p:nvSpPr>
        <p:spPr>
          <a:xfrm>
            <a:off x="12249150" y="4026694"/>
            <a:ext cx="5364480"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75"/>
              <a:buFont typeface="Arial"/>
              <a:buNone/>
            </a:pPr>
            <a:r>
              <a:rPr b="0" i="0" lang="en-US" sz="1875" u="none" cap="none" strike="noStrike">
                <a:solidFill>
                  <a:srgbClr val="969696"/>
                </a:solidFill>
                <a:latin typeface="Arial"/>
                <a:ea typeface="Arial"/>
                <a:cs typeface="Arial"/>
                <a:sym typeface="Arial"/>
              </a:rPr>
              <a:t>Never reuse handles across platforms</a:t>
            </a:r>
            <a:endParaRPr b="0" i="0" sz="1875" u="none" cap="none" strike="noStrike">
              <a:solidFill>
                <a:schemeClr val="dk1"/>
              </a:solidFill>
              <a:latin typeface="Calibri"/>
              <a:ea typeface="Calibri"/>
              <a:cs typeface="Calibri"/>
              <a:sym typeface="Calibri"/>
            </a:endParaRPr>
          </a:p>
        </p:txBody>
      </p:sp>
      <p:sp>
        <p:nvSpPr>
          <p:cNvPr id="748" name="Google Shape;748;p20"/>
          <p:cNvSpPr/>
          <p:nvPr/>
        </p:nvSpPr>
        <p:spPr>
          <a:xfrm>
            <a:off x="12039600" y="4569619"/>
            <a:ext cx="5295900" cy="890588"/>
          </a:xfrm>
          <a:prstGeom prst="roundRect">
            <a:avLst>
              <a:gd fmla="val 10695"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0"/>
          <p:cNvSpPr/>
          <p:nvPr/>
        </p:nvSpPr>
        <p:spPr>
          <a:xfrm>
            <a:off x="12249150" y="4722019"/>
            <a:ext cx="536448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00"/>
              <a:buFont typeface="Arial"/>
              <a:buNone/>
            </a:pPr>
            <a:r>
              <a:rPr b="1" i="0" lang="en-US" sz="2100" u="none" cap="none" strike="noStrike">
                <a:solidFill>
                  <a:srgbClr val="FFFFFF"/>
                </a:solidFill>
                <a:latin typeface="Arial"/>
                <a:ea typeface="Arial"/>
                <a:cs typeface="Arial"/>
                <a:sym typeface="Arial"/>
              </a:rPr>
              <a:t>Email aliasing</a:t>
            </a:r>
            <a:endParaRPr b="0" i="0" sz="2100" u="none" cap="none" strike="noStrike">
              <a:solidFill>
                <a:schemeClr val="dk1"/>
              </a:solidFill>
              <a:latin typeface="Calibri"/>
              <a:ea typeface="Calibri"/>
              <a:cs typeface="Calibri"/>
              <a:sym typeface="Calibri"/>
            </a:endParaRPr>
          </a:p>
        </p:txBody>
      </p:sp>
      <p:sp>
        <p:nvSpPr>
          <p:cNvPr id="750" name="Google Shape;750;p20"/>
          <p:cNvSpPr/>
          <p:nvPr/>
        </p:nvSpPr>
        <p:spPr>
          <a:xfrm>
            <a:off x="12249150" y="5031581"/>
            <a:ext cx="5364480"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75"/>
              <a:buFont typeface="Arial"/>
              <a:buNone/>
            </a:pPr>
            <a:r>
              <a:rPr b="0" i="0" lang="en-US" sz="1875" u="none" cap="none" strike="noStrike">
                <a:solidFill>
                  <a:srgbClr val="969696"/>
                </a:solidFill>
                <a:latin typeface="Arial"/>
                <a:ea typeface="Arial"/>
                <a:cs typeface="Arial"/>
                <a:sym typeface="Arial"/>
              </a:rPr>
              <a:t>SimpleLogin / AnonAddy per service</a:t>
            </a:r>
            <a:endParaRPr b="0" i="0" sz="1875" u="none" cap="none" strike="noStrike">
              <a:solidFill>
                <a:schemeClr val="dk1"/>
              </a:solidFill>
              <a:latin typeface="Calibri"/>
              <a:ea typeface="Calibri"/>
              <a:cs typeface="Calibri"/>
              <a:sym typeface="Calibri"/>
            </a:endParaRPr>
          </a:p>
        </p:txBody>
      </p:sp>
      <p:sp>
        <p:nvSpPr>
          <p:cNvPr id="751" name="Google Shape;751;p20"/>
          <p:cNvSpPr/>
          <p:nvPr/>
        </p:nvSpPr>
        <p:spPr>
          <a:xfrm>
            <a:off x="12039600" y="5574506"/>
            <a:ext cx="5295900" cy="890588"/>
          </a:xfrm>
          <a:prstGeom prst="roundRect">
            <a:avLst>
              <a:gd fmla="val 10695"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0"/>
          <p:cNvSpPr/>
          <p:nvPr/>
        </p:nvSpPr>
        <p:spPr>
          <a:xfrm>
            <a:off x="12249150" y="5726906"/>
            <a:ext cx="536448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00"/>
              <a:buFont typeface="Arial"/>
              <a:buNone/>
            </a:pPr>
            <a:r>
              <a:rPr b="1" i="0" lang="en-US" sz="2100" u="none" cap="none" strike="noStrike">
                <a:solidFill>
                  <a:srgbClr val="FFFFFF"/>
                </a:solidFill>
                <a:latin typeface="Arial"/>
                <a:ea typeface="Arial"/>
                <a:cs typeface="Arial"/>
                <a:sym typeface="Arial"/>
              </a:rPr>
              <a:t>Photo metadata</a:t>
            </a:r>
            <a:endParaRPr b="0" i="0" sz="2100" u="none" cap="none" strike="noStrike">
              <a:solidFill>
                <a:schemeClr val="dk1"/>
              </a:solidFill>
              <a:latin typeface="Calibri"/>
              <a:ea typeface="Calibri"/>
              <a:cs typeface="Calibri"/>
              <a:sym typeface="Calibri"/>
            </a:endParaRPr>
          </a:p>
        </p:txBody>
      </p:sp>
      <p:sp>
        <p:nvSpPr>
          <p:cNvPr id="753" name="Google Shape;753;p20"/>
          <p:cNvSpPr/>
          <p:nvPr/>
        </p:nvSpPr>
        <p:spPr>
          <a:xfrm>
            <a:off x="12249150" y="6036469"/>
            <a:ext cx="5364480"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75"/>
              <a:buFont typeface="Arial"/>
              <a:buNone/>
            </a:pPr>
            <a:r>
              <a:rPr b="0" i="0" lang="en-US" sz="1875" u="none" cap="none" strike="noStrike">
                <a:solidFill>
                  <a:srgbClr val="969696"/>
                </a:solidFill>
                <a:latin typeface="Arial"/>
                <a:ea typeface="Arial"/>
                <a:cs typeface="Arial"/>
                <a:sym typeface="Arial"/>
              </a:rPr>
              <a:t>Strip EXIF - GPS reveals your home</a:t>
            </a:r>
            <a:endParaRPr b="0" i="0" sz="1875" u="none" cap="none" strike="noStrike">
              <a:solidFill>
                <a:schemeClr val="dk1"/>
              </a:solidFill>
              <a:latin typeface="Calibri"/>
              <a:ea typeface="Calibri"/>
              <a:cs typeface="Calibri"/>
              <a:sym typeface="Calibri"/>
            </a:endParaRPr>
          </a:p>
        </p:txBody>
      </p:sp>
      <p:sp>
        <p:nvSpPr>
          <p:cNvPr id="754" name="Google Shape;754;p20"/>
          <p:cNvSpPr/>
          <p:nvPr/>
        </p:nvSpPr>
        <p:spPr>
          <a:xfrm>
            <a:off x="12039600" y="6579394"/>
            <a:ext cx="5295900" cy="890588"/>
          </a:xfrm>
          <a:prstGeom prst="roundRect">
            <a:avLst>
              <a:gd fmla="val 10695" name="adj"/>
            </a:avLst>
          </a:prstGeom>
          <a:solidFill>
            <a:srgbClr val="FFFFFF">
              <a:alpha val="392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0"/>
          <p:cNvSpPr/>
          <p:nvPr/>
        </p:nvSpPr>
        <p:spPr>
          <a:xfrm>
            <a:off x="12249150" y="6731794"/>
            <a:ext cx="5364480" cy="34766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00"/>
              <a:buFont typeface="Arial"/>
              <a:buNone/>
            </a:pPr>
            <a:r>
              <a:rPr b="1" i="0" lang="en-US" sz="2100" u="none" cap="none" strike="noStrike">
                <a:solidFill>
                  <a:srgbClr val="FFFFFF"/>
                </a:solidFill>
                <a:latin typeface="Arial"/>
                <a:ea typeface="Arial"/>
                <a:cs typeface="Arial"/>
                <a:sym typeface="Arial"/>
              </a:rPr>
              <a:t>Quarterly audit</a:t>
            </a:r>
            <a:endParaRPr b="0" i="0" sz="2100" u="none" cap="none" strike="noStrike">
              <a:solidFill>
                <a:schemeClr val="dk1"/>
              </a:solidFill>
              <a:latin typeface="Calibri"/>
              <a:ea typeface="Calibri"/>
              <a:cs typeface="Calibri"/>
              <a:sym typeface="Calibri"/>
            </a:endParaRPr>
          </a:p>
        </p:txBody>
      </p:sp>
      <p:sp>
        <p:nvSpPr>
          <p:cNvPr id="756" name="Google Shape;756;p20"/>
          <p:cNvSpPr/>
          <p:nvPr/>
        </p:nvSpPr>
        <p:spPr>
          <a:xfrm>
            <a:off x="12249150" y="7041356"/>
            <a:ext cx="5364480" cy="31432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875"/>
              <a:buFont typeface="Arial"/>
              <a:buNone/>
            </a:pPr>
            <a:r>
              <a:rPr b="0" i="0" lang="en-US" sz="1875" u="none" cap="none" strike="noStrike">
                <a:solidFill>
                  <a:srgbClr val="969696"/>
                </a:solidFill>
                <a:latin typeface="Arial"/>
                <a:ea typeface="Arial"/>
                <a:cs typeface="Arial"/>
                <a:sym typeface="Arial"/>
              </a:rPr>
              <a:t>Run the toolkit on yourself, diff it</a:t>
            </a:r>
            <a:endParaRPr b="0" i="0" sz="1875" u="none" cap="none" strike="noStrike">
              <a:solidFill>
                <a:schemeClr val="dk1"/>
              </a:solidFill>
              <a:latin typeface="Calibri"/>
              <a:ea typeface="Calibri"/>
              <a:cs typeface="Calibri"/>
              <a:sym typeface="Calibri"/>
            </a:endParaRPr>
          </a:p>
        </p:txBody>
      </p:sp>
      <p:pic>
        <p:nvPicPr>
          <p:cNvPr descr="preencoded.png" id="757" name="Google Shape;757;p20"/>
          <p:cNvPicPr preferRelativeResize="0"/>
          <p:nvPr/>
        </p:nvPicPr>
        <p:blipFill rotWithShape="1">
          <a:blip r:embed="rId6">
            <a:alphaModFix/>
          </a:blip>
          <a:srcRect b="0" l="0" r="0" t="0"/>
          <a:stretch/>
        </p:blipFill>
        <p:spPr>
          <a:xfrm>
            <a:off x="16621869" y="9703594"/>
            <a:ext cx="342900" cy="297656"/>
          </a:xfrm>
          <a:prstGeom prst="rect">
            <a:avLst/>
          </a:prstGeom>
          <a:noFill/>
          <a:ln>
            <a:noFill/>
          </a:ln>
        </p:spPr>
      </p:pic>
      <p:sp>
        <p:nvSpPr>
          <p:cNvPr id="758" name="Google Shape;758;p20"/>
          <p:cNvSpPr/>
          <p:nvPr/>
        </p:nvSpPr>
        <p:spPr>
          <a:xfrm>
            <a:off x="17060019" y="9709547"/>
            <a:ext cx="35168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20</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63" name="Shape 763"/>
        <p:cNvGrpSpPr/>
        <p:nvPr/>
      </p:nvGrpSpPr>
      <p:grpSpPr>
        <a:xfrm>
          <a:off x="0" y="0"/>
          <a:ext cx="0" cy="0"/>
          <a:chOff x="0" y="0"/>
          <a:chExt cx="0" cy="0"/>
        </a:xfrm>
      </p:grpSpPr>
      <p:sp>
        <p:nvSpPr>
          <p:cNvPr id="764" name="Google Shape;764;p21"/>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1"/>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4800"/>
              <a:buFont typeface="Arial"/>
              <a:buNone/>
            </a:pPr>
            <a:r>
              <a:rPr b="1" i="0" lang="en-US" sz="4800" u="none" cap="none" strike="noStrike">
                <a:solidFill>
                  <a:srgbClr val="FFFFFF"/>
                </a:solidFill>
                <a:latin typeface="Arial"/>
                <a:ea typeface="Arial"/>
                <a:cs typeface="Arial"/>
                <a:sym typeface="Arial"/>
              </a:rPr>
              <a:t>Pre-employment </a:t>
            </a:r>
            <a:r>
              <a:rPr b="1" i="0" lang="en-US" sz="4800" u="none" cap="none" strike="noStrike">
                <a:solidFill>
                  <a:srgbClr val="36CDFF"/>
                </a:solidFill>
                <a:latin typeface="Arial"/>
                <a:ea typeface="Arial"/>
                <a:cs typeface="Arial"/>
                <a:sym typeface="Arial"/>
              </a:rPr>
              <a:t>verification </a:t>
            </a:r>
            <a:r>
              <a:rPr b="1" i="0" lang="en-US" sz="4800" u="none" cap="none" strike="noStrike">
                <a:solidFill>
                  <a:srgbClr val="FFFFFF"/>
                </a:solidFill>
                <a:latin typeface="Arial"/>
                <a:ea typeface="Arial"/>
                <a:cs typeface="Arial"/>
                <a:sym typeface="Arial"/>
              </a:rPr>
              <a:t>checklist</a:t>
            </a:r>
            <a:endParaRPr b="0" i="0" sz="4800" u="none" cap="none" strike="noStrike">
              <a:solidFill>
                <a:schemeClr val="dk1"/>
              </a:solidFill>
              <a:latin typeface="Calibri"/>
              <a:ea typeface="Calibri"/>
              <a:cs typeface="Calibri"/>
              <a:sym typeface="Calibri"/>
            </a:endParaRPr>
          </a:p>
        </p:txBody>
      </p:sp>
      <p:sp>
        <p:nvSpPr>
          <p:cNvPr id="766" name="Google Shape;766;p21"/>
          <p:cNvSpPr/>
          <p:nvPr/>
        </p:nvSpPr>
        <p:spPr>
          <a:xfrm>
            <a:off x="952500" y="1347788"/>
            <a:ext cx="18021300" cy="37623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2325"/>
              <a:buFont typeface="Arial"/>
              <a:buNone/>
            </a:pPr>
            <a:r>
              <a:rPr b="0" i="0" lang="en-US" sz="2325" u="none" cap="none" strike="noStrike">
                <a:solidFill>
                  <a:srgbClr val="969696"/>
                </a:solidFill>
                <a:latin typeface="Arial"/>
                <a:ea typeface="Arial"/>
                <a:cs typeface="Arial"/>
                <a:sym typeface="Arial"/>
              </a:rPr>
              <a:t>Practical steps HR &amp; security teams can implement today</a:t>
            </a:r>
            <a:endParaRPr b="0" i="0" sz="2325" u="none" cap="none" strike="noStrike">
              <a:solidFill>
                <a:schemeClr val="dk1"/>
              </a:solidFill>
              <a:latin typeface="Calibri"/>
              <a:ea typeface="Calibri"/>
              <a:cs typeface="Calibri"/>
              <a:sym typeface="Calibri"/>
            </a:endParaRPr>
          </a:p>
        </p:txBody>
      </p:sp>
      <p:sp>
        <p:nvSpPr>
          <p:cNvPr id="767" name="Google Shape;767;p21"/>
          <p:cNvSpPr/>
          <p:nvPr/>
        </p:nvSpPr>
        <p:spPr>
          <a:xfrm>
            <a:off x="952500" y="1876425"/>
            <a:ext cx="8096250" cy="1733550"/>
          </a:xfrm>
          <a:prstGeom prst="roundRect">
            <a:avLst>
              <a:gd fmla="val 5495"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21"/>
          <p:cNvSpPr/>
          <p:nvPr/>
        </p:nvSpPr>
        <p:spPr>
          <a:xfrm>
            <a:off x="1133475" y="2428875"/>
            <a:ext cx="628650" cy="628650"/>
          </a:xfrm>
          <a:prstGeom prst="ellipse">
            <a:avLst/>
          </a:prstGeom>
          <a:solidFill>
            <a:srgbClr val="0B0E14"/>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1"/>
          <p:cNvSpPr/>
          <p:nvPr/>
        </p:nvSpPr>
        <p:spPr>
          <a:xfrm>
            <a:off x="1341834" y="2524125"/>
            <a:ext cx="288131" cy="4762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3000"/>
              <a:buFont typeface="Arial"/>
              <a:buNone/>
            </a:pPr>
            <a:r>
              <a:rPr b="1" i="0" lang="en-US" sz="3000" u="none" cap="none" strike="noStrike">
                <a:solidFill>
                  <a:srgbClr val="36CDFF"/>
                </a:solidFill>
                <a:latin typeface="Arial"/>
                <a:ea typeface="Arial"/>
                <a:cs typeface="Arial"/>
                <a:sym typeface="Arial"/>
              </a:rPr>
              <a:t>1</a:t>
            </a:r>
            <a:endParaRPr b="0" i="0" sz="3000" u="none" cap="none" strike="noStrike">
              <a:solidFill>
                <a:schemeClr val="dk1"/>
              </a:solidFill>
              <a:latin typeface="Calibri"/>
              <a:ea typeface="Calibri"/>
              <a:cs typeface="Calibri"/>
              <a:sym typeface="Calibri"/>
            </a:endParaRPr>
          </a:p>
        </p:txBody>
      </p:sp>
      <p:sp>
        <p:nvSpPr>
          <p:cNvPr id="770" name="Google Shape;770;p21"/>
          <p:cNvSpPr/>
          <p:nvPr/>
        </p:nvSpPr>
        <p:spPr>
          <a:xfrm>
            <a:off x="1952625" y="2440781"/>
            <a:ext cx="5759760"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Reverse-image all photos</a:t>
            </a:r>
            <a:endParaRPr b="0" i="0" sz="2175" u="none" cap="none" strike="noStrike">
              <a:solidFill>
                <a:schemeClr val="dk1"/>
              </a:solidFill>
              <a:latin typeface="Calibri"/>
              <a:ea typeface="Calibri"/>
              <a:cs typeface="Calibri"/>
              <a:sym typeface="Calibri"/>
            </a:endParaRPr>
          </a:p>
        </p:txBody>
      </p:sp>
      <p:sp>
        <p:nvSpPr>
          <p:cNvPr id="771" name="Google Shape;771;p21"/>
          <p:cNvSpPr/>
          <p:nvPr/>
        </p:nvSpPr>
        <p:spPr>
          <a:xfrm>
            <a:off x="1952625" y="2788444"/>
            <a:ext cx="5759760"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725"/>
              <a:buFont typeface="Arial"/>
              <a:buNone/>
            </a:pPr>
            <a:r>
              <a:rPr b="0" i="0" lang="en-US" sz="1725" u="none" cap="none" strike="noStrike">
                <a:solidFill>
                  <a:srgbClr val="C8C8C8"/>
                </a:solidFill>
                <a:latin typeface="Arial"/>
                <a:ea typeface="Arial"/>
                <a:cs typeface="Arial"/>
                <a:sym typeface="Arial"/>
              </a:rPr>
              <a:t>Run profile images through Google, TinEye, PimEyes.</a:t>
            </a:r>
            <a:endParaRPr b="0" i="0" sz="1725" u="none" cap="none" strike="noStrike">
              <a:solidFill>
                <a:schemeClr val="dk1"/>
              </a:solidFill>
              <a:latin typeface="Calibri"/>
              <a:ea typeface="Calibri"/>
              <a:cs typeface="Calibri"/>
              <a:sym typeface="Calibri"/>
            </a:endParaRPr>
          </a:p>
        </p:txBody>
      </p:sp>
      <p:sp>
        <p:nvSpPr>
          <p:cNvPr id="772" name="Google Shape;772;p21"/>
          <p:cNvSpPr/>
          <p:nvPr/>
        </p:nvSpPr>
        <p:spPr>
          <a:xfrm>
            <a:off x="952500" y="3705225"/>
            <a:ext cx="8096250" cy="1733550"/>
          </a:xfrm>
          <a:prstGeom prst="roundRect">
            <a:avLst>
              <a:gd fmla="val 5495"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1"/>
          <p:cNvSpPr/>
          <p:nvPr/>
        </p:nvSpPr>
        <p:spPr>
          <a:xfrm>
            <a:off x="1133475" y="4257675"/>
            <a:ext cx="628650" cy="628650"/>
          </a:xfrm>
          <a:prstGeom prst="ellipse">
            <a:avLst/>
          </a:prstGeom>
          <a:solidFill>
            <a:srgbClr val="0B0E14"/>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21"/>
          <p:cNvSpPr/>
          <p:nvPr/>
        </p:nvSpPr>
        <p:spPr>
          <a:xfrm>
            <a:off x="1341834" y="4352925"/>
            <a:ext cx="288131" cy="4762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3000"/>
              <a:buFont typeface="Arial"/>
              <a:buNone/>
            </a:pPr>
            <a:r>
              <a:rPr b="1" i="0" lang="en-US" sz="3000" u="none" cap="none" strike="noStrike">
                <a:solidFill>
                  <a:srgbClr val="36CDFF"/>
                </a:solidFill>
                <a:latin typeface="Arial"/>
                <a:ea typeface="Arial"/>
                <a:cs typeface="Arial"/>
                <a:sym typeface="Arial"/>
              </a:rPr>
              <a:t>2</a:t>
            </a:r>
            <a:endParaRPr b="0" i="0" sz="3000" u="none" cap="none" strike="noStrike">
              <a:solidFill>
                <a:schemeClr val="dk1"/>
              </a:solidFill>
              <a:latin typeface="Calibri"/>
              <a:ea typeface="Calibri"/>
              <a:cs typeface="Calibri"/>
              <a:sym typeface="Calibri"/>
            </a:endParaRPr>
          </a:p>
        </p:txBody>
      </p:sp>
      <p:sp>
        <p:nvSpPr>
          <p:cNvPr id="775" name="Google Shape;775;p21"/>
          <p:cNvSpPr/>
          <p:nvPr/>
        </p:nvSpPr>
        <p:spPr>
          <a:xfrm>
            <a:off x="1952625" y="4269581"/>
            <a:ext cx="6161179"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Cross-reference locations</a:t>
            </a:r>
            <a:endParaRPr b="0" i="0" sz="2175" u="none" cap="none" strike="noStrike">
              <a:solidFill>
                <a:schemeClr val="dk1"/>
              </a:solidFill>
              <a:latin typeface="Calibri"/>
              <a:ea typeface="Calibri"/>
              <a:cs typeface="Calibri"/>
              <a:sym typeface="Calibri"/>
            </a:endParaRPr>
          </a:p>
        </p:txBody>
      </p:sp>
      <p:sp>
        <p:nvSpPr>
          <p:cNvPr id="776" name="Google Shape;776;p21"/>
          <p:cNvSpPr/>
          <p:nvPr/>
        </p:nvSpPr>
        <p:spPr>
          <a:xfrm>
            <a:off x="1952625" y="4617244"/>
            <a:ext cx="6161179"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725"/>
              <a:buFont typeface="Arial"/>
              <a:buNone/>
            </a:pPr>
            <a:r>
              <a:rPr b="0" i="0" lang="en-US" sz="1725" u="none" cap="none" strike="noStrike">
                <a:solidFill>
                  <a:srgbClr val="C8C8C8"/>
                </a:solidFill>
                <a:latin typeface="Arial"/>
                <a:ea typeface="Arial"/>
                <a:cs typeface="Arial"/>
                <a:sym typeface="Arial"/>
              </a:rPr>
              <a:t>Resume vs LinkedIn vs shipping - addresses must match.</a:t>
            </a:r>
            <a:endParaRPr b="0" i="0" sz="1725" u="none" cap="none" strike="noStrike">
              <a:solidFill>
                <a:schemeClr val="dk1"/>
              </a:solidFill>
              <a:latin typeface="Calibri"/>
              <a:ea typeface="Calibri"/>
              <a:cs typeface="Calibri"/>
              <a:sym typeface="Calibri"/>
            </a:endParaRPr>
          </a:p>
        </p:txBody>
      </p:sp>
      <p:sp>
        <p:nvSpPr>
          <p:cNvPr id="777" name="Google Shape;777;p21"/>
          <p:cNvSpPr/>
          <p:nvPr/>
        </p:nvSpPr>
        <p:spPr>
          <a:xfrm>
            <a:off x="952500" y="5534025"/>
            <a:ext cx="8096250" cy="1733550"/>
          </a:xfrm>
          <a:prstGeom prst="roundRect">
            <a:avLst>
              <a:gd fmla="val 5495"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1"/>
          <p:cNvSpPr/>
          <p:nvPr/>
        </p:nvSpPr>
        <p:spPr>
          <a:xfrm>
            <a:off x="1133475" y="6086475"/>
            <a:ext cx="628650" cy="628650"/>
          </a:xfrm>
          <a:prstGeom prst="ellipse">
            <a:avLst/>
          </a:prstGeom>
          <a:solidFill>
            <a:srgbClr val="0B0E14"/>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1"/>
          <p:cNvSpPr/>
          <p:nvPr/>
        </p:nvSpPr>
        <p:spPr>
          <a:xfrm>
            <a:off x="1341834" y="6181725"/>
            <a:ext cx="288131" cy="4762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3000"/>
              <a:buFont typeface="Arial"/>
              <a:buNone/>
            </a:pPr>
            <a:r>
              <a:rPr b="1" i="0" lang="en-US" sz="3000" u="none" cap="none" strike="noStrike">
                <a:solidFill>
                  <a:srgbClr val="36CDFF"/>
                </a:solidFill>
                <a:latin typeface="Arial"/>
                <a:ea typeface="Arial"/>
                <a:cs typeface="Arial"/>
                <a:sym typeface="Arial"/>
              </a:rPr>
              <a:t>3</a:t>
            </a:r>
            <a:endParaRPr b="0" i="0" sz="3000" u="none" cap="none" strike="noStrike">
              <a:solidFill>
                <a:schemeClr val="dk1"/>
              </a:solidFill>
              <a:latin typeface="Calibri"/>
              <a:ea typeface="Calibri"/>
              <a:cs typeface="Calibri"/>
              <a:sym typeface="Calibri"/>
            </a:endParaRPr>
          </a:p>
        </p:txBody>
      </p:sp>
      <p:sp>
        <p:nvSpPr>
          <p:cNvPr id="780" name="Google Shape;780;p21"/>
          <p:cNvSpPr/>
          <p:nvPr/>
        </p:nvSpPr>
        <p:spPr>
          <a:xfrm>
            <a:off x="1952625" y="6098381"/>
            <a:ext cx="6308519"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Analyse resume language</a:t>
            </a:r>
            <a:endParaRPr b="0" i="0" sz="2175" u="none" cap="none" strike="noStrike">
              <a:solidFill>
                <a:schemeClr val="dk1"/>
              </a:solidFill>
              <a:latin typeface="Calibri"/>
              <a:ea typeface="Calibri"/>
              <a:cs typeface="Calibri"/>
              <a:sym typeface="Calibri"/>
            </a:endParaRPr>
          </a:p>
        </p:txBody>
      </p:sp>
      <p:sp>
        <p:nvSpPr>
          <p:cNvPr id="781" name="Google Shape;781;p21"/>
          <p:cNvSpPr/>
          <p:nvPr/>
        </p:nvSpPr>
        <p:spPr>
          <a:xfrm>
            <a:off x="1952625" y="6446044"/>
            <a:ext cx="6308519"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725"/>
              <a:buFont typeface="Arial"/>
              <a:buNone/>
            </a:pPr>
            <a:r>
              <a:rPr b="0" i="0" lang="en-US" sz="1725" u="none" cap="none" strike="noStrike">
                <a:solidFill>
                  <a:srgbClr val="C8C8C8"/>
                </a:solidFill>
                <a:latin typeface="Arial"/>
                <a:ea typeface="Arial"/>
                <a:cs typeface="Arial"/>
                <a:sym typeface="Arial"/>
              </a:rPr>
              <a:t>Stylometric overlap with other CVs signals templated fraud.</a:t>
            </a:r>
            <a:endParaRPr b="0" i="0" sz="1725" u="none" cap="none" strike="noStrike">
              <a:solidFill>
                <a:schemeClr val="dk1"/>
              </a:solidFill>
              <a:latin typeface="Calibri"/>
              <a:ea typeface="Calibri"/>
              <a:cs typeface="Calibri"/>
              <a:sym typeface="Calibri"/>
            </a:endParaRPr>
          </a:p>
        </p:txBody>
      </p:sp>
      <p:sp>
        <p:nvSpPr>
          <p:cNvPr id="782" name="Google Shape;782;p21"/>
          <p:cNvSpPr/>
          <p:nvPr/>
        </p:nvSpPr>
        <p:spPr>
          <a:xfrm>
            <a:off x="952500" y="7362825"/>
            <a:ext cx="8096250" cy="1733550"/>
          </a:xfrm>
          <a:prstGeom prst="roundRect">
            <a:avLst>
              <a:gd fmla="val 5495"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1"/>
          <p:cNvSpPr/>
          <p:nvPr/>
        </p:nvSpPr>
        <p:spPr>
          <a:xfrm>
            <a:off x="1133475" y="7915275"/>
            <a:ext cx="628650" cy="628650"/>
          </a:xfrm>
          <a:prstGeom prst="ellipse">
            <a:avLst/>
          </a:prstGeom>
          <a:solidFill>
            <a:srgbClr val="0B0E14"/>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1"/>
          <p:cNvSpPr/>
          <p:nvPr/>
        </p:nvSpPr>
        <p:spPr>
          <a:xfrm>
            <a:off x="1341834" y="8010525"/>
            <a:ext cx="288131" cy="4762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3000"/>
              <a:buFont typeface="Arial"/>
              <a:buNone/>
            </a:pPr>
            <a:r>
              <a:rPr b="1" i="0" lang="en-US" sz="3000" u="none" cap="none" strike="noStrike">
                <a:solidFill>
                  <a:srgbClr val="36CDFF"/>
                </a:solidFill>
                <a:latin typeface="Arial"/>
                <a:ea typeface="Arial"/>
                <a:cs typeface="Arial"/>
                <a:sym typeface="Arial"/>
              </a:rPr>
              <a:t>4</a:t>
            </a:r>
            <a:endParaRPr b="0" i="0" sz="3000" u="none" cap="none" strike="noStrike">
              <a:solidFill>
                <a:schemeClr val="dk1"/>
              </a:solidFill>
              <a:latin typeface="Calibri"/>
              <a:ea typeface="Calibri"/>
              <a:cs typeface="Calibri"/>
              <a:sym typeface="Calibri"/>
            </a:endParaRPr>
          </a:p>
        </p:txBody>
      </p:sp>
      <p:sp>
        <p:nvSpPr>
          <p:cNvPr id="785" name="Google Shape;785;p21"/>
          <p:cNvSpPr/>
          <p:nvPr/>
        </p:nvSpPr>
        <p:spPr>
          <a:xfrm>
            <a:off x="1952625" y="7927181"/>
            <a:ext cx="6657551"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Check contact details</a:t>
            </a:r>
            <a:endParaRPr b="0" i="0" sz="2175" u="none" cap="none" strike="noStrike">
              <a:solidFill>
                <a:schemeClr val="dk1"/>
              </a:solidFill>
              <a:latin typeface="Calibri"/>
              <a:ea typeface="Calibri"/>
              <a:cs typeface="Calibri"/>
              <a:sym typeface="Calibri"/>
            </a:endParaRPr>
          </a:p>
        </p:txBody>
      </p:sp>
      <p:sp>
        <p:nvSpPr>
          <p:cNvPr id="786" name="Google Shape;786;p21"/>
          <p:cNvSpPr/>
          <p:nvPr/>
        </p:nvSpPr>
        <p:spPr>
          <a:xfrm>
            <a:off x="1952625" y="8274844"/>
            <a:ext cx="6657551"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725"/>
              <a:buFont typeface="Arial"/>
              <a:buNone/>
            </a:pPr>
            <a:r>
              <a:rPr b="0" i="0" lang="en-US" sz="1725" u="none" cap="none" strike="noStrike">
                <a:solidFill>
                  <a:srgbClr val="C8C8C8"/>
                </a:solidFill>
                <a:latin typeface="Arial"/>
                <a:ea typeface="Arial"/>
                <a:cs typeface="Arial"/>
                <a:sym typeface="Arial"/>
              </a:rPr>
              <a:t>Shared phone / email / address across applicants is a red flag.</a:t>
            </a:r>
            <a:endParaRPr b="0" i="0" sz="1725" u="none" cap="none" strike="noStrike">
              <a:solidFill>
                <a:schemeClr val="dk1"/>
              </a:solidFill>
              <a:latin typeface="Calibri"/>
              <a:ea typeface="Calibri"/>
              <a:cs typeface="Calibri"/>
              <a:sym typeface="Calibri"/>
            </a:endParaRPr>
          </a:p>
        </p:txBody>
      </p:sp>
      <p:sp>
        <p:nvSpPr>
          <p:cNvPr id="787" name="Google Shape;787;p21"/>
          <p:cNvSpPr/>
          <p:nvPr/>
        </p:nvSpPr>
        <p:spPr>
          <a:xfrm>
            <a:off x="9239250" y="1876425"/>
            <a:ext cx="8096250" cy="1733550"/>
          </a:xfrm>
          <a:prstGeom prst="roundRect">
            <a:avLst>
              <a:gd fmla="val 5495"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1"/>
          <p:cNvSpPr/>
          <p:nvPr/>
        </p:nvSpPr>
        <p:spPr>
          <a:xfrm>
            <a:off x="9420225" y="2428875"/>
            <a:ext cx="628650" cy="628650"/>
          </a:xfrm>
          <a:prstGeom prst="ellipse">
            <a:avLst/>
          </a:prstGeom>
          <a:solidFill>
            <a:srgbClr val="0B0E14"/>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1"/>
          <p:cNvSpPr/>
          <p:nvPr/>
        </p:nvSpPr>
        <p:spPr>
          <a:xfrm>
            <a:off x="9628584" y="2524125"/>
            <a:ext cx="288131" cy="4762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3000"/>
              <a:buFont typeface="Arial"/>
              <a:buNone/>
            </a:pPr>
            <a:r>
              <a:rPr b="1" i="0" lang="en-US" sz="3000" u="none" cap="none" strike="noStrike">
                <a:solidFill>
                  <a:srgbClr val="FD7EF5"/>
                </a:solidFill>
                <a:latin typeface="Arial"/>
                <a:ea typeface="Arial"/>
                <a:cs typeface="Arial"/>
                <a:sym typeface="Arial"/>
              </a:rPr>
              <a:t>5</a:t>
            </a:r>
            <a:endParaRPr b="0" i="0" sz="3000" u="none" cap="none" strike="noStrike">
              <a:solidFill>
                <a:schemeClr val="dk1"/>
              </a:solidFill>
              <a:latin typeface="Calibri"/>
              <a:ea typeface="Calibri"/>
              <a:cs typeface="Calibri"/>
              <a:sym typeface="Calibri"/>
            </a:endParaRPr>
          </a:p>
        </p:txBody>
      </p:sp>
      <p:sp>
        <p:nvSpPr>
          <p:cNvPr id="790" name="Google Shape;790;p21"/>
          <p:cNvSpPr/>
          <p:nvPr/>
        </p:nvSpPr>
        <p:spPr>
          <a:xfrm>
            <a:off x="10239375" y="2440781"/>
            <a:ext cx="6170511"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Username enumeration</a:t>
            </a:r>
            <a:endParaRPr b="0" i="0" sz="2175" u="none" cap="none" strike="noStrike">
              <a:solidFill>
                <a:schemeClr val="dk1"/>
              </a:solidFill>
              <a:latin typeface="Calibri"/>
              <a:ea typeface="Calibri"/>
              <a:cs typeface="Calibri"/>
              <a:sym typeface="Calibri"/>
            </a:endParaRPr>
          </a:p>
        </p:txBody>
      </p:sp>
      <p:sp>
        <p:nvSpPr>
          <p:cNvPr id="791" name="Google Shape;791;p21"/>
          <p:cNvSpPr/>
          <p:nvPr/>
        </p:nvSpPr>
        <p:spPr>
          <a:xfrm>
            <a:off x="10239375" y="2788444"/>
            <a:ext cx="6170511"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725"/>
              <a:buFont typeface="Arial"/>
              <a:buNone/>
            </a:pPr>
            <a:r>
              <a:rPr b="0" i="0" lang="en-US" sz="1725" u="none" cap="none" strike="noStrike">
                <a:solidFill>
                  <a:srgbClr val="C8C8C8"/>
                </a:solidFill>
                <a:latin typeface="Arial"/>
                <a:ea typeface="Arial"/>
                <a:cs typeface="Arial"/>
                <a:sym typeface="Arial"/>
              </a:rPr>
              <a:t>Maigret / Sherlock - check account age &amp; genuine activity.</a:t>
            </a:r>
            <a:endParaRPr b="0" i="0" sz="1725" u="none" cap="none" strike="noStrike">
              <a:solidFill>
                <a:schemeClr val="dk1"/>
              </a:solidFill>
              <a:latin typeface="Calibri"/>
              <a:ea typeface="Calibri"/>
              <a:cs typeface="Calibri"/>
              <a:sym typeface="Calibri"/>
            </a:endParaRPr>
          </a:p>
        </p:txBody>
      </p:sp>
      <p:sp>
        <p:nvSpPr>
          <p:cNvPr id="792" name="Google Shape;792;p21"/>
          <p:cNvSpPr/>
          <p:nvPr/>
        </p:nvSpPr>
        <p:spPr>
          <a:xfrm>
            <a:off x="9239250" y="3705225"/>
            <a:ext cx="8096250" cy="1733550"/>
          </a:xfrm>
          <a:prstGeom prst="roundRect">
            <a:avLst>
              <a:gd fmla="val 5495"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1"/>
          <p:cNvSpPr/>
          <p:nvPr/>
        </p:nvSpPr>
        <p:spPr>
          <a:xfrm>
            <a:off x="9420225" y="4257675"/>
            <a:ext cx="628650" cy="628650"/>
          </a:xfrm>
          <a:prstGeom prst="ellipse">
            <a:avLst/>
          </a:prstGeom>
          <a:solidFill>
            <a:srgbClr val="0B0E14"/>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1"/>
          <p:cNvSpPr/>
          <p:nvPr/>
        </p:nvSpPr>
        <p:spPr>
          <a:xfrm>
            <a:off x="9628584" y="4352925"/>
            <a:ext cx="288131" cy="4762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3000"/>
              <a:buFont typeface="Arial"/>
              <a:buNone/>
            </a:pPr>
            <a:r>
              <a:rPr b="1" i="0" lang="en-US" sz="3000" u="none" cap="none" strike="noStrike">
                <a:solidFill>
                  <a:srgbClr val="FD7EF5"/>
                </a:solidFill>
                <a:latin typeface="Arial"/>
                <a:ea typeface="Arial"/>
                <a:cs typeface="Arial"/>
                <a:sym typeface="Arial"/>
              </a:rPr>
              <a:t>6</a:t>
            </a:r>
            <a:endParaRPr b="0" i="0" sz="3000" u="none" cap="none" strike="noStrike">
              <a:solidFill>
                <a:schemeClr val="dk1"/>
              </a:solidFill>
              <a:latin typeface="Calibri"/>
              <a:ea typeface="Calibri"/>
              <a:cs typeface="Calibri"/>
              <a:sym typeface="Calibri"/>
            </a:endParaRPr>
          </a:p>
        </p:txBody>
      </p:sp>
      <p:sp>
        <p:nvSpPr>
          <p:cNvPr id="795" name="Google Shape;795;p21"/>
          <p:cNvSpPr/>
          <p:nvPr/>
        </p:nvSpPr>
        <p:spPr>
          <a:xfrm>
            <a:off x="10239375" y="4269581"/>
            <a:ext cx="4991628"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Verify credentials at source</a:t>
            </a:r>
            <a:endParaRPr b="0" i="0" sz="2175" u="none" cap="none" strike="noStrike">
              <a:solidFill>
                <a:schemeClr val="dk1"/>
              </a:solidFill>
              <a:latin typeface="Calibri"/>
              <a:ea typeface="Calibri"/>
              <a:cs typeface="Calibri"/>
              <a:sym typeface="Calibri"/>
            </a:endParaRPr>
          </a:p>
        </p:txBody>
      </p:sp>
      <p:sp>
        <p:nvSpPr>
          <p:cNvPr id="796" name="Google Shape;796;p21"/>
          <p:cNvSpPr/>
          <p:nvPr/>
        </p:nvSpPr>
        <p:spPr>
          <a:xfrm>
            <a:off x="10239375" y="4617244"/>
            <a:ext cx="4991628"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725"/>
              <a:buFont typeface="Arial"/>
              <a:buNone/>
            </a:pPr>
            <a:r>
              <a:rPr b="0" i="0" lang="en-US" sz="1725" u="none" cap="none" strike="noStrike">
                <a:solidFill>
                  <a:srgbClr val="C8C8C8"/>
                </a:solidFill>
                <a:latin typeface="Arial"/>
                <a:ea typeface="Arial"/>
                <a:cs typeface="Arial"/>
                <a:sym typeface="Arial"/>
              </a:rPr>
              <a:t>Contact universities &amp; licensing bodies directly.</a:t>
            </a:r>
            <a:endParaRPr b="0" i="0" sz="1725" u="none" cap="none" strike="noStrike">
              <a:solidFill>
                <a:schemeClr val="dk1"/>
              </a:solidFill>
              <a:latin typeface="Calibri"/>
              <a:ea typeface="Calibri"/>
              <a:cs typeface="Calibri"/>
              <a:sym typeface="Calibri"/>
            </a:endParaRPr>
          </a:p>
        </p:txBody>
      </p:sp>
      <p:sp>
        <p:nvSpPr>
          <p:cNvPr id="797" name="Google Shape;797;p21"/>
          <p:cNvSpPr/>
          <p:nvPr/>
        </p:nvSpPr>
        <p:spPr>
          <a:xfrm>
            <a:off x="9239250" y="5534025"/>
            <a:ext cx="8096250" cy="1733550"/>
          </a:xfrm>
          <a:prstGeom prst="roundRect">
            <a:avLst>
              <a:gd fmla="val 5495"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1"/>
          <p:cNvSpPr/>
          <p:nvPr/>
        </p:nvSpPr>
        <p:spPr>
          <a:xfrm>
            <a:off x="9420225" y="6086475"/>
            <a:ext cx="628650" cy="628650"/>
          </a:xfrm>
          <a:prstGeom prst="ellipse">
            <a:avLst/>
          </a:prstGeom>
          <a:solidFill>
            <a:srgbClr val="0B0E14"/>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1"/>
          <p:cNvSpPr/>
          <p:nvPr/>
        </p:nvSpPr>
        <p:spPr>
          <a:xfrm>
            <a:off x="9628584" y="6181725"/>
            <a:ext cx="288131" cy="4762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3000"/>
              <a:buFont typeface="Arial"/>
              <a:buNone/>
            </a:pPr>
            <a:r>
              <a:rPr b="1" i="0" lang="en-US" sz="3000" u="none" cap="none" strike="noStrike">
                <a:solidFill>
                  <a:srgbClr val="FD7EF5"/>
                </a:solidFill>
                <a:latin typeface="Arial"/>
                <a:ea typeface="Arial"/>
                <a:cs typeface="Arial"/>
                <a:sym typeface="Arial"/>
              </a:rPr>
              <a:t>7</a:t>
            </a:r>
            <a:endParaRPr b="0" i="0" sz="3000" u="none" cap="none" strike="noStrike">
              <a:solidFill>
                <a:schemeClr val="dk1"/>
              </a:solidFill>
              <a:latin typeface="Calibri"/>
              <a:ea typeface="Calibri"/>
              <a:cs typeface="Calibri"/>
              <a:sym typeface="Calibri"/>
            </a:endParaRPr>
          </a:p>
        </p:txBody>
      </p:sp>
      <p:sp>
        <p:nvSpPr>
          <p:cNvPr id="800" name="Google Shape;800;p21"/>
          <p:cNvSpPr/>
          <p:nvPr/>
        </p:nvSpPr>
        <p:spPr>
          <a:xfrm>
            <a:off x="10239375" y="6098381"/>
            <a:ext cx="6246391"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Analyse video interviews</a:t>
            </a:r>
            <a:endParaRPr b="0" i="0" sz="2175" u="none" cap="none" strike="noStrike">
              <a:solidFill>
                <a:schemeClr val="dk1"/>
              </a:solidFill>
              <a:latin typeface="Calibri"/>
              <a:ea typeface="Calibri"/>
              <a:cs typeface="Calibri"/>
              <a:sym typeface="Calibri"/>
            </a:endParaRPr>
          </a:p>
        </p:txBody>
      </p:sp>
      <p:sp>
        <p:nvSpPr>
          <p:cNvPr id="801" name="Google Shape;801;p21"/>
          <p:cNvSpPr/>
          <p:nvPr/>
        </p:nvSpPr>
        <p:spPr>
          <a:xfrm>
            <a:off x="10239375" y="6446044"/>
            <a:ext cx="6246391"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725"/>
              <a:buFont typeface="Arial"/>
              <a:buNone/>
            </a:pPr>
            <a:r>
              <a:rPr b="0" i="0" lang="en-US" sz="1725" u="none" cap="none" strike="noStrike">
                <a:solidFill>
                  <a:srgbClr val="C8C8C8"/>
                </a:solidFill>
                <a:latin typeface="Arial"/>
                <a:ea typeface="Arial"/>
                <a:cs typeface="Arial"/>
                <a:sym typeface="Arial"/>
              </a:rPr>
              <a:t>Watch for deepfake artefacts, lighting &amp; audio-sync issues.</a:t>
            </a:r>
            <a:endParaRPr b="0" i="0" sz="1725" u="none" cap="none" strike="noStrike">
              <a:solidFill>
                <a:schemeClr val="dk1"/>
              </a:solidFill>
              <a:latin typeface="Calibri"/>
              <a:ea typeface="Calibri"/>
              <a:cs typeface="Calibri"/>
              <a:sym typeface="Calibri"/>
            </a:endParaRPr>
          </a:p>
        </p:txBody>
      </p:sp>
      <p:sp>
        <p:nvSpPr>
          <p:cNvPr id="802" name="Google Shape;802;p21"/>
          <p:cNvSpPr/>
          <p:nvPr/>
        </p:nvSpPr>
        <p:spPr>
          <a:xfrm>
            <a:off x="9239250" y="7362825"/>
            <a:ext cx="8096250" cy="1733550"/>
          </a:xfrm>
          <a:prstGeom prst="roundRect">
            <a:avLst>
              <a:gd fmla="val 5495" name="adj"/>
            </a:avLst>
          </a:prstGeom>
          <a:solidFill>
            <a:srgbClr val="FFFFFF">
              <a:alpha val="3922"/>
            </a:srgbClr>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1"/>
          <p:cNvSpPr/>
          <p:nvPr/>
        </p:nvSpPr>
        <p:spPr>
          <a:xfrm>
            <a:off x="9420225" y="7915275"/>
            <a:ext cx="628650" cy="628650"/>
          </a:xfrm>
          <a:prstGeom prst="ellipse">
            <a:avLst/>
          </a:prstGeom>
          <a:solidFill>
            <a:srgbClr val="0B0E14"/>
          </a:solidFill>
          <a:ln cap="flat" cmpd="sng" w="9525">
            <a:solidFill>
              <a:srgbClr val="FFFFFF">
                <a:alpha val="1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1"/>
          <p:cNvSpPr/>
          <p:nvPr/>
        </p:nvSpPr>
        <p:spPr>
          <a:xfrm>
            <a:off x="9628584" y="8010525"/>
            <a:ext cx="288131" cy="4762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3000"/>
              <a:buFont typeface="Arial"/>
              <a:buNone/>
            </a:pPr>
            <a:r>
              <a:rPr b="1" i="0" lang="en-US" sz="3000" u="none" cap="none" strike="noStrike">
                <a:solidFill>
                  <a:srgbClr val="FD7EF5"/>
                </a:solidFill>
                <a:latin typeface="Arial"/>
                <a:ea typeface="Arial"/>
                <a:cs typeface="Arial"/>
                <a:sym typeface="Arial"/>
              </a:rPr>
              <a:t>8</a:t>
            </a:r>
            <a:endParaRPr b="0" i="0" sz="3000" u="none" cap="none" strike="noStrike">
              <a:solidFill>
                <a:schemeClr val="dk1"/>
              </a:solidFill>
              <a:latin typeface="Calibri"/>
              <a:ea typeface="Calibri"/>
              <a:cs typeface="Calibri"/>
              <a:sym typeface="Calibri"/>
            </a:endParaRPr>
          </a:p>
        </p:txBody>
      </p:sp>
      <p:sp>
        <p:nvSpPr>
          <p:cNvPr id="805" name="Google Shape;805;p21"/>
          <p:cNvSpPr/>
          <p:nvPr/>
        </p:nvSpPr>
        <p:spPr>
          <a:xfrm>
            <a:off x="10239375" y="7927181"/>
            <a:ext cx="6188192"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175"/>
              <a:buFont typeface="Arial"/>
              <a:buNone/>
            </a:pPr>
            <a:r>
              <a:rPr b="1" i="0" lang="en-US" sz="2175" u="none" cap="none" strike="noStrike">
                <a:solidFill>
                  <a:srgbClr val="FFFFFF"/>
                </a:solidFill>
                <a:latin typeface="Arial"/>
                <a:ea typeface="Arial"/>
                <a:cs typeface="Arial"/>
                <a:sym typeface="Arial"/>
              </a:rPr>
              <a:t>Ship to verified addresses</a:t>
            </a:r>
            <a:endParaRPr b="0" i="0" sz="2175" u="none" cap="none" strike="noStrike">
              <a:solidFill>
                <a:schemeClr val="dk1"/>
              </a:solidFill>
              <a:latin typeface="Calibri"/>
              <a:ea typeface="Calibri"/>
              <a:cs typeface="Calibri"/>
              <a:sym typeface="Calibri"/>
            </a:endParaRPr>
          </a:p>
        </p:txBody>
      </p:sp>
      <p:sp>
        <p:nvSpPr>
          <p:cNvPr id="806" name="Google Shape;806;p21"/>
          <p:cNvSpPr/>
          <p:nvPr/>
        </p:nvSpPr>
        <p:spPr>
          <a:xfrm>
            <a:off x="10239375" y="8274844"/>
            <a:ext cx="6188192" cy="2952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1725"/>
              <a:buFont typeface="Arial"/>
              <a:buNone/>
            </a:pPr>
            <a:r>
              <a:rPr b="0" i="0" lang="en-US" sz="1725" u="none" cap="none" strike="noStrike">
                <a:solidFill>
                  <a:srgbClr val="C8C8C8"/>
                </a:solidFill>
                <a:latin typeface="Arial"/>
                <a:ea typeface="Arial"/>
                <a:cs typeface="Arial"/>
                <a:sym typeface="Arial"/>
              </a:rPr>
              <a:t>Require ID at pickup - KnowBe4 now ships to UPS stores.</a:t>
            </a:r>
            <a:endParaRPr b="0" i="0" sz="1725" u="none" cap="none" strike="noStrike">
              <a:solidFill>
                <a:schemeClr val="dk1"/>
              </a:solidFill>
              <a:latin typeface="Calibri"/>
              <a:ea typeface="Calibri"/>
              <a:cs typeface="Calibri"/>
              <a:sym typeface="Calibri"/>
            </a:endParaRPr>
          </a:p>
        </p:txBody>
      </p:sp>
      <p:sp>
        <p:nvSpPr>
          <p:cNvPr id="807" name="Google Shape;807;p21"/>
          <p:cNvSpPr/>
          <p:nvPr/>
        </p:nvSpPr>
        <p:spPr>
          <a:xfrm>
            <a:off x="952500" y="9210675"/>
            <a:ext cx="16383000" cy="504825"/>
          </a:xfrm>
          <a:prstGeom prst="roundRect">
            <a:avLst>
              <a:gd fmla="val 18868" name="adj"/>
            </a:avLst>
          </a:prstGeom>
          <a:solidFill>
            <a:srgbClr val="E31E24">
              <a:alpha val="7843"/>
            </a:srgbClr>
          </a:solidFill>
          <a:ln cap="flat" cmpd="sng" w="9525">
            <a:solidFill>
              <a:srgbClr val="E31E24">
                <a:alpha val="30196"/>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1"/>
          <p:cNvSpPr/>
          <p:nvPr/>
        </p:nvSpPr>
        <p:spPr>
          <a:xfrm>
            <a:off x="1152525" y="9315450"/>
            <a:ext cx="16474440" cy="3333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2025"/>
              <a:buFont typeface="Arial"/>
              <a:buNone/>
            </a:pPr>
            <a:r>
              <a:rPr b="1" i="0" lang="en-US" sz="2025" u="none" cap="none" strike="noStrike">
                <a:solidFill>
                  <a:srgbClr val="E31E24"/>
                </a:solidFill>
                <a:latin typeface="Arial"/>
                <a:ea typeface="Arial"/>
                <a:cs typeface="Arial"/>
                <a:sym typeface="Arial"/>
              </a:rPr>
              <a:t>Remember: </a:t>
            </a:r>
            <a:r>
              <a:rPr b="0" i="0" lang="en-US" sz="2025" u="none" cap="none" strike="noStrike">
                <a:solidFill>
                  <a:srgbClr val="C8C8C8"/>
                </a:solidFill>
                <a:latin typeface="Arial"/>
                <a:ea typeface="Arial"/>
                <a:cs typeface="Arial"/>
                <a:sym typeface="Arial"/>
              </a:rPr>
              <a:t>document your lawful basis first, and run checks only on selected candidates - not every applicant.</a:t>
            </a:r>
            <a:endParaRPr b="0" i="0" sz="2025" u="none" cap="none" strike="noStrike">
              <a:solidFill>
                <a:schemeClr val="dk1"/>
              </a:solidFill>
              <a:latin typeface="Calibri"/>
              <a:ea typeface="Calibri"/>
              <a:cs typeface="Calibri"/>
              <a:sym typeface="Calibri"/>
            </a:endParaRPr>
          </a:p>
        </p:txBody>
      </p:sp>
      <p:pic>
        <p:nvPicPr>
          <p:cNvPr descr="preencoded.png" id="809" name="Google Shape;809;p21"/>
          <p:cNvPicPr preferRelativeResize="0"/>
          <p:nvPr/>
        </p:nvPicPr>
        <p:blipFill rotWithShape="1">
          <a:blip r:embed="rId3">
            <a:alphaModFix/>
          </a:blip>
          <a:srcRect b="0" l="0" r="0" t="0"/>
          <a:stretch/>
        </p:blipFill>
        <p:spPr>
          <a:xfrm>
            <a:off x="16621869" y="9703594"/>
            <a:ext cx="342900" cy="297656"/>
          </a:xfrm>
          <a:prstGeom prst="rect">
            <a:avLst/>
          </a:prstGeom>
          <a:noFill/>
          <a:ln>
            <a:noFill/>
          </a:ln>
        </p:spPr>
      </p:pic>
      <p:sp>
        <p:nvSpPr>
          <p:cNvPr id="810" name="Google Shape;810;p21"/>
          <p:cNvSpPr/>
          <p:nvPr/>
        </p:nvSpPr>
        <p:spPr>
          <a:xfrm>
            <a:off x="17060019" y="9709547"/>
            <a:ext cx="35168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21</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15" name="Shape 815"/>
        <p:cNvGrpSpPr/>
        <p:nvPr/>
      </p:nvGrpSpPr>
      <p:grpSpPr>
        <a:xfrm>
          <a:off x="0" y="0"/>
          <a:ext cx="0" cy="0"/>
          <a:chOff x="0" y="0"/>
          <a:chExt cx="0" cy="0"/>
        </a:xfrm>
      </p:grpSpPr>
      <p:sp>
        <p:nvSpPr>
          <p:cNvPr id="816" name="Google Shape;816;p22"/>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2"/>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4800"/>
              <a:buFont typeface="Arial"/>
              <a:buNone/>
            </a:pPr>
            <a:r>
              <a:rPr b="1" i="0" lang="en-US" sz="4800" u="none" cap="none" strike="noStrike">
                <a:solidFill>
                  <a:srgbClr val="FFFFFF"/>
                </a:solidFill>
                <a:latin typeface="Arial"/>
                <a:ea typeface="Arial"/>
                <a:cs typeface="Arial"/>
                <a:sym typeface="Arial"/>
              </a:rPr>
              <a:t>Key </a:t>
            </a:r>
            <a:r>
              <a:rPr b="1" i="0" lang="en-US" sz="4800" u="none" cap="none" strike="noStrike">
                <a:solidFill>
                  <a:srgbClr val="36CDFF"/>
                </a:solidFill>
                <a:latin typeface="Arial"/>
                <a:ea typeface="Arial"/>
                <a:cs typeface="Arial"/>
                <a:sym typeface="Arial"/>
              </a:rPr>
              <a:t>takeaways</a:t>
            </a:r>
            <a:endParaRPr b="0" i="0" sz="4800" u="none" cap="none" strike="noStrike">
              <a:solidFill>
                <a:schemeClr val="dk1"/>
              </a:solidFill>
              <a:latin typeface="Calibri"/>
              <a:ea typeface="Calibri"/>
              <a:cs typeface="Calibri"/>
              <a:sym typeface="Calibri"/>
            </a:endParaRPr>
          </a:p>
        </p:txBody>
      </p:sp>
      <p:sp>
        <p:nvSpPr>
          <p:cNvPr id="818" name="Google Shape;818;p22"/>
          <p:cNvSpPr/>
          <p:nvPr/>
        </p:nvSpPr>
        <p:spPr>
          <a:xfrm>
            <a:off x="952500" y="3217069"/>
            <a:ext cx="800100" cy="633412"/>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4050"/>
              <a:buFont typeface="Arial"/>
              <a:buNone/>
            </a:pPr>
            <a:r>
              <a:rPr b="1" i="0" lang="en-US" sz="4050" u="none" cap="none" strike="noStrike">
                <a:solidFill>
                  <a:srgbClr val="36CDFF"/>
                </a:solidFill>
                <a:latin typeface="Arial"/>
                <a:ea typeface="Arial"/>
                <a:cs typeface="Arial"/>
                <a:sym typeface="Arial"/>
              </a:rPr>
              <a:t>1</a:t>
            </a:r>
            <a:endParaRPr b="0" i="0" sz="4050" u="none" cap="none" strike="noStrike">
              <a:solidFill>
                <a:schemeClr val="dk1"/>
              </a:solidFill>
              <a:latin typeface="Calibri"/>
              <a:ea typeface="Calibri"/>
              <a:cs typeface="Calibri"/>
              <a:sym typeface="Calibri"/>
            </a:endParaRPr>
          </a:p>
        </p:txBody>
      </p:sp>
      <p:sp>
        <p:nvSpPr>
          <p:cNvPr id="819" name="Google Shape;819;p22"/>
          <p:cNvSpPr/>
          <p:nvPr/>
        </p:nvSpPr>
        <p:spPr>
          <a:xfrm>
            <a:off x="1962150" y="3217069"/>
            <a:ext cx="9733434" cy="4857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3075"/>
              <a:buFont typeface="Arial"/>
              <a:buNone/>
            </a:pPr>
            <a:r>
              <a:rPr b="1" i="0" lang="en-US" sz="3075" u="none" cap="none" strike="noStrike">
                <a:solidFill>
                  <a:srgbClr val="FFFFFF"/>
                </a:solidFill>
                <a:latin typeface="Arial"/>
                <a:ea typeface="Arial"/>
                <a:cs typeface="Arial"/>
                <a:sym typeface="Arial"/>
              </a:rPr>
              <a:t>Background checks aren't enough</a:t>
            </a:r>
            <a:endParaRPr b="0" i="0" sz="3075" u="none" cap="none" strike="noStrike">
              <a:solidFill>
                <a:schemeClr val="dk1"/>
              </a:solidFill>
              <a:latin typeface="Calibri"/>
              <a:ea typeface="Calibri"/>
              <a:cs typeface="Calibri"/>
              <a:sym typeface="Calibri"/>
            </a:endParaRPr>
          </a:p>
        </p:txBody>
      </p:sp>
      <p:sp>
        <p:nvSpPr>
          <p:cNvPr id="820" name="Google Shape;820;p22"/>
          <p:cNvSpPr/>
          <p:nvPr/>
        </p:nvSpPr>
        <p:spPr>
          <a:xfrm>
            <a:off x="1962150" y="3740944"/>
            <a:ext cx="9733434"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2175"/>
              <a:buFont typeface="Arial"/>
              <a:buNone/>
            </a:pPr>
            <a:r>
              <a:rPr b="0" i="0" lang="en-US" sz="2175" u="none" cap="none" strike="noStrike">
                <a:solidFill>
                  <a:srgbClr val="C8C8C8"/>
                </a:solidFill>
                <a:latin typeface="Arial"/>
                <a:ea typeface="Arial"/>
                <a:cs typeface="Arial"/>
                <a:sym typeface="Arial"/>
              </a:rPr>
              <a:t>They verify documents, not identity. OSINT catches fabricated personas.</a:t>
            </a:r>
            <a:endParaRPr b="0" i="0" sz="2175" u="none" cap="none" strike="noStrike">
              <a:solidFill>
                <a:schemeClr val="dk1"/>
              </a:solidFill>
              <a:latin typeface="Calibri"/>
              <a:ea typeface="Calibri"/>
              <a:cs typeface="Calibri"/>
              <a:sym typeface="Calibri"/>
            </a:endParaRPr>
          </a:p>
        </p:txBody>
      </p:sp>
      <p:sp>
        <p:nvSpPr>
          <p:cNvPr id="821" name="Google Shape;821;p22"/>
          <p:cNvSpPr/>
          <p:nvPr/>
        </p:nvSpPr>
        <p:spPr>
          <a:xfrm>
            <a:off x="952500" y="4479131"/>
            <a:ext cx="800100" cy="633412"/>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36CDFF"/>
              </a:buClr>
              <a:buSzPts val="4050"/>
              <a:buFont typeface="Arial"/>
              <a:buNone/>
            </a:pPr>
            <a:r>
              <a:rPr b="1" i="0" lang="en-US" sz="4050" u="none" cap="none" strike="noStrike">
                <a:solidFill>
                  <a:srgbClr val="36CDFF"/>
                </a:solidFill>
                <a:latin typeface="Arial"/>
                <a:ea typeface="Arial"/>
                <a:cs typeface="Arial"/>
                <a:sym typeface="Arial"/>
              </a:rPr>
              <a:t>2</a:t>
            </a:r>
            <a:endParaRPr b="0" i="0" sz="4050" u="none" cap="none" strike="noStrike">
              <a:solidFill>
                <a:schemeClr val="dk1"/>
              </a:solidFill>
              <a:latin typeface="Calibri"/>
              <a:ea typeface="Calibri"/>
              <a:cs typeface="Calibri"/>
              <a:sym typeface="Calibri"/>
            </a:endParaRPr>
          </a:p>
        </p:txBody>
      </p:sp>
      <p:sp>
        <p:nvSpPr>
          <p:cNvPr id="822" name="Google Shape;822;p22"/>
          <p:cNvSpPr/>
          <p:nvPr/>
        </p:nvSpPr>
        <p:spPr>
          <a:xfrm>
            <a:off x="1962150" y="4479131"/>
            <a:ext cx="9593461" cy="4857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3075"/>
              <a:buFont typeface="Arial"/>
              <a:buNone/>
            </a:pPr>
            <a:r>
              <a:rPr b="1" i="0" lang="en-US" sz="3075" u="none" cap="none" strike="noStrike">
                <a:solidFill>
                  <a:srgbClr val="FFFFFF"/>
                </a:solidFill>
                <a:latin typeface="Arial"/>
                <a:ea typeface="Arial"/>
                <a:cs typeface="Arial"/>
                <a:sym typeface="Arial"/>
              </a:rPr>
              <a:t>Reverse image search is mandatory</a:t>
            </a:r>
            <a:endParaRPr b="0" i="0" sz="3075" u="none" cap="none" strike="noStrike">
              <a:solidFill>
                <a:schemeClr val="dk1"/>
              </a:solidFill>
              <a:latin typeface="Calibri"/>
              <a:ea typeface="Calibri"/>
              <a:cs typeface="Calibri"/>
              <a:sym typeface="Calibri"/>
            </a:endParaRPr>
          </a:p>
        </p:txBody>
      </p:sp>
      <p:sp>
        <p:nvSpPr>
          <p:cNvPr id="823" name="Google Shape;823;p22"/>
          <p:cNvSpPr/>
          <p:nvPr/>
        </p:nvSpPr>
        <p:spPr>
          <a:xfrm>
            <a:off x="1962150" y="5003006"/>
            <a:ext cx="9593461"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2175"/>
              <a:buFont typeface="Arial"/>
              <a:buNone/>
            </a:pPr>
            <a:r>
              <a:rPr b="0" i="0" lang="en-US" sz="2175" u="none" cap="none" strike="noStrike">
                <a:solidFill>
                  <a:srgbClr val="C8C8C8"/>
                </a:solidFill>
                <a:latin typeface="Arial"/>
                <a:ea typeface="Arial"/>
                <a:cs typeface="Arial"/>
                <a:sym typeface="Arial"/>
              </a:rPr>
              <a:t>Stock &amp; AI photos are the top indicator of identity fraud in remote hiring.</a:t>
            </a:r>
            <a:endParaRPr b="0" i="0" sz="2175" u="none" cap="none" strike="noStrike">
              <a:solidFill>
                <a:schemeClr val="dk1"/>
              </a:solidFill>
              <a:latin typeface="Calibri"/>
              <a:ea typeface="Calibri"/>
              <a:cs typeface="Calibri"/>
              <a:sym typeface="Calibri"/>
            </a:endParaRPr>
          </a:p>
        </p:txBody>
      </p:sp>
      <p:sp>
        <p:nvSpPr>
          <p:cNvPr id="824" name="Google Shape;824;p22"/>
          <p:cNvSpPr/>
          <p:nvPr/>
        </p:nvSpPr>
        <p:spPr>
          <a:xfrm>
            <a:off x="952500" y="5741194"/>
            <a:ext cx="800100" cy="633412"/>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4050"/>
              <a:buFont typeface="Arial"/>
              <a:buNone/>
            </a:pPr>
            <a:r>
              <a:rPr b="1" i="0" lang="en-US" sz="4050" u="none" cap="none" strike="noStrike">
                <a:solidFill>
                  <a:srgbClr val="FD7EF5"/>
                </a:solidFill>
                <a:latin typeface="Arial"/>
                <a:ea typeface="Arial"/>
                <a:cs typeface="Arial"/>
                <a:sym typeface="Arial"/>
              </a:rPr>
              <a:t>3</a:t>
            </a:r>
            <a:endParaRPr b="0" i="0" sz="4050" u="none" cap="none" strike="noStrike">
              <a:solidFill>
                <a:schemeClr val="dk1"/>
              </a:solidFill>
              <a:latin typeface="Calibri"/>
              <a:ea typeface="Calibri"/>
              <a:cs typeface="Calibri"/>
              <a:sym typeface="Calibri"/>
            </a:endParaRPr>
          </a:p>
        </p:txBody>
      </p:sp>
      <p:sp>
        <p:nvSpPr>
          <p:cNvPr id="825" name="Google Shape;825;p22"/>
          <p:cNvSpPr/>
          <p:nvPr/>
        </p:nvSpPr>
        <p:spPr>
          <a:xfrm>
            <a:off x="1962150" y="5741194"/>
            <a:ext cx="9525685" cy="4857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3075"/>
              <a:buFont typeface="Arial"/>
              <a:buNone/>
            </a:pPr>
            <a:r>
              <a:rPr b="1" i="0" lang="en-US" sz="3075" u="none" cap="none" strike="noStrike">
                <a:solidFill>
                  <a:srgbClr val="FFFFFF"/>
                </a:solidFill>
                <a:latin typeface="Arial"/>
                <a:ea typeface="Arial"/>
                <a:cs typeface="Arial"/>
                <a:sym typeface="Arial"/>
              </a:rPr>
              <a:t>Document your lawful basis first</a:t>
            </a:r>
            <a:endParaRPr b="0" i="0" sz="3075" u="none" cap="none" strike="noStrike">
              <a:solidFill>
                <a:schemeClr val="dk1"/>
              </a:solidFill>
              <a:latin typeface="Calibri"/>
              <a:ea typeface="Calibri"/>
              <a:cs typeface="Calibri"/>
              <a:sym typeface="Calibri"/>
            </a:endParaRPr>
          </a:p>
        </p:txBody>
      </p:sp>
      <p:sp>
        <p:nvSpPr>
          <p:cNvPr id="826" name="Google Shape;826;p22"/>
          <p:cNvSpPr/>
          <p:nvPr/>
        </p:nvSpPr>
        <p:spPr>
          <a:xfrm>
            <a:off x="1962150" y="6265069"/>
            <a:ext cx="9525685"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2175"/>
              <a:buFont typeface="Arial"/>
              <a:buNone/>
            </a:pPr>
            <a:r>
              <a:rPr b="0" i="0" lang="en-US" sz="2175" u="none" cap="none" strike="noStrike">
                <a:solidFill>
                  <a:srgbClr val="C8C8C8"/>
                </a:solidFill>
                <a:latin typeface="Arial"/>
                <a:ea typeface="Arial"/>
                <a:cs typeface="Arial"/>
                <a:sym typeface="Arial"/>
              </a:rPr>
              <a:t>Legitimate interest works but needs an LIA. Never access breach data.</a:t>
            </a:r>
            <a:endParaRPr b="0" i="0" sz="2175" u="none" cap="none" strike="noStrike">
              <a:solidFill>
                <a:schemeClr val="dk1"/>
              </a:solidFill>
              <a:latin typeface="Calibri"/>
              <a:ea typeface="Calibri"/>
              <a:cs typeface="Calibri"/>
              <a:sym typeface="Calibri"/>
            </a:endParaRPr>
          </a:p>
        </p:txBody>
      </p:sp>
      <p:sp>
        <p:nvSpPr>
          <p:cNvPr id="827" name="Google Shape;827;p22"/>
          <p:cNvSpPr/>
          <p:nvPr/>
        </p:nvSpPr>
        <p:spPr>
          <a:xfrm>
            <a:off x="952500" y="7003256"/>
            <a:ext cx="800100" cy="633412"/>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D7EF5"/>
              </a:buClr>
              <a:buSzPts val="4050"/>
              <a:buFont typeface="Arial"/>
              <a:buNone/>
            </a:pPr>
            <a:r>
              <a:rPr b="1" i="0" lang="en-US" sz="4050" u="none" cap="none" strike="noStrike">
                <a:solidFill>
                  <a:srgbClr val="FD7EF5"/>
                </a:solidFill>
                <a:latin typeface="Arial"/>
                <a:ea typeface="Arial"/>
                <a:cs typeface="Arial"/>
                <a:sym typeface="Arial"/>
              </a:rPr>
              <a:t>4</a:t>
            </a:r>
            <a:endParaRPr b="0" i="0" sz="4050" u="none" cap="none" strike="noStrike">
              <a:solidFill>
                <a:schemeClr val="dk1"/>
              </a:solidFill>
              <a:latin typeface="Calibri"/>
              <a:ea typeface="Calibri"/>
              <a:cs typeface="Calibri"/>
              <a:sym typeface="Calibri"/>
            </a:endParaRPr>
          </a:p>
        </p:txBody>
      </p:sp>
      <p:sp>
        <p:nvSpPr>
          <p:cNvPr id="828" name="Google Shape;828;p22"/>
          <p:cNvSpPr/>
          <p:nvPr/>
        </p:nvSpPr>
        <p:spPr>
          <a:xfrm>
            <a:off x="1962150" y="7003256"/>
            <a:ext cx="9418290" cy="485775"/>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3075"/>
              <a:buFont typeface="Arial"/>
              <a:buNone/>
            </a:pPr>
            <a:r>
              <a:rPr b="1" i="0" lang="en-US" sz="3075" u="none" cap="none" strike="noStrike">
                <a:solidFill>
                  <a:srgbClr val="FFFFFF"/>
                </a:solidFill>
                <a:latin typeface="Arial"/>
                <a:ea typeface="Arial"/>
                <a:cs typeface="Arial"/>
                <a:sym typeface="Arial"/>
              </a:rPr>
              <a:t>Apply OSINT to yourself</a:t>
            </a:r>
            <a:endParaRPr b="0" i="0" sz="3075" u="none" cap="none" strike="noStrike">
              <a:solidFill>
                <a:schemeClr val="dk1"/>
              </a:solidFill>
              <a:latin typeface="Calibri"/>
              <a:ea typeface="Calibri"/>
              <a:cs typeface="Calibri"/>
              <a:sym typeface="Calibri"/>
            </a:endParaRPr>
          </a:p>
        </p:txBody>
      </p:sp>
      <p:sp>
        <p:nvSpPr>
          <p:cNvPr id="829" name="Google Shape;829;p22"/>
          <p:cNvSpPr/>
          <p:nvPr/>
        </p:nvSpPr>
        <p:spPr>
          <a:xfrm>
            <a:off x="1962150" y="7527131"/>
            <a:ext cx="9418290" cy="357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C8C8C8"/>
              </a:buClr>
              <a:buSzPts val="2175"/>
              <a:buFont typeface="Arial"/>
              <a:buNone/>
            </a:pPr>
            <a:r>
              <a:rPr b="0" i="0" lang="en-US" sz="2175" u="none" cap="none" strike="noStrike">
                <a:solidFill>
                  <a:srgbClr val="C8C8C8"/>
                </a:solidFill>
                <a:latin typeface="Arial"/>
                <a:ea typeface="Arial"/>
                <a:cs typeface="Arial"/>
                <a:sym typeface="Arial"/>
              </a:rPr>
              <a:t>Opt out of data brokers, compartmentalise usernames, audit quarterly.</a:t>
            </a:r>
            <a:endParaRPr b="0" i="0" sz="2175" u="none" cap="none" strike="noStrike">
              <a:solidFill>
                <a:schemeClr val="dk1"/>
              </a:solidFill>
              <a:latin typeface="Calibri"/>
              <a:ea typeface="Calibri"/>
              <a:cs typeface="Calibri"/>
              <a:sym typeface="Calibri"/>
            </a:endParaRPr>
          </a:p>
        </p:txBody>
      </p:sp>
      <p:pic>
        <p:nvPicPr>
          <p:cNvPr descr="preencoded.png" id="830" name="Google Shape;830;p22"/>
          <p:cNvPicPr preferRelativeResize="0"/>
          <p:nvPr/>
        </p:nvPicPr>
        <p:blipFill rotWithShape="1">
          <a:blip r:embed="rId3">
            <a:alphaModFix/>
          </a:blip>
          <a:srcRect b="0" l="0" r="0" t="0"/>
          <a:stretch/>
        </p:blipFill>
        <p:spPr>
          <a:xfrm>
            <a:off x="16621869" y="9703594"/>
            <a:ext cx="342900" cy="297656"/>
          </a:xfrm>
          <a:prstGeom prst="rect">
            <a:avLst/>
          </a:prstGeom>
          <a:noFill/>
          <a:ln>
            <a:noFill/>
          </a:ln>
        </p:spPr>
      </p:pic>
      <p:sp>
        <p:nvSpPr>
          <p:cNvPr id="831" name="Google Shape;831;p22"/>
          <p:cNvSpPr/>
          <p:nvPr/>
        </p:nvSpPr>
        <p:spPr>
          <a:xfrm>
            <a:off x="17060019" y="9709547"/>
            <a:ext cx="35168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22</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36" name="Shape 836"/>
        <p:cNvGrpSpPr/>
        <p:nvPr/>
      </p:nvGrpSpPr>
      <p:grpSpPr>
        <a:xfrm>
          <a:off x="0" y="0"/>
          <a:ext cx="0" cy="0"/>
          <a:chOff x="0" y="0"/>
          <a:chExt cx="0" cy="0"/>
        </a:xfrm>
      </p:grpSpPr>
      <p:sp>
        <p:nvSpPr>
          <p:cNvPr id="837" name="Google Shape;837;p23"/>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3"/>
          <p:cNvSpPr/>
          <p:nvPr/>
        </p:nvSpPr>
        <p:spPr>
          <a:xfrm>
            <a:off x="952500" y="571500"/>
            <a:ext cx="18021300" cy="738188"/>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4800"/>
              <a:buFont typeface="Arial"/>
              <a:buNone/>
            </a:pPr>
            <a:r>
              <a:rPr b="1" i="0" lang="en-US" sz="4800" u="none" cap="none" strike="noStrike">
                <a:solidFill>
                  <a:srgbClr val="FFFFFF"/>
                </a:solidFill>
                <a:latin typeface="Arial"/>
                <a:ea typeface="Arial"/>
                <a:cs typeface="Arial"/>
                <a:sym typeface="Arial"/>
              </a:rPr>
              <a:t>Tools quick reference</a:t>
            </a:r>
            <a:endParaRPr b="0" i="0" sz="4800" u="none" cap="none" strike="noStrike">
              <a:solidFill>
                <a:schemeClr val="dk1"/>
              </a:solidFill>
              <a:latin typeface="Calibri"/>
              <a:ea typeface="Calibri"/>
              <a:cs typeface="Calibri"/>
              <a:sym typeface="Calibri"/>
            </a:endParaRPr>
          </a:p>
        </p:txBody>
      </p:sp>
      <p:sp>
        <p:nvSpPr>
          <p:cNvPr id="839" name="Google Shape;839;p23"/>
          <p:cNvSpPr/>
          <p:nvPr/>
        </p:nvSpPr>
        <p:spPr>
          <a:xfrm>
            <a:off x="952500" y="1443038"/>
            <a:ext cx="16383000" cy="7910512"/>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3"/>
          <p:cNvSpPr/>
          <p:nvPr/>
        </p:nvSpPr>
        <p:spPr>
          <a:xfrm>
            <a:off x="957263" y="1447800"/>
            <a:ext cx="16373475" cy="514350"/>
          </a:xfrm>
          <a:prstGeom prst="rect">
            <a:avLst/>
          </a:prstGeom>
          <a:solidFill>
            <a:srgbClr val="151C2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23"/>
          <p:cNvSpPr/>
          <p:nvPr/>
        </p:nvSpPr>
        <p:spPr>
          <a:xfrm>
            <a:off x="957263" y="1447800"/>
            <a:ext cx="2023095" cy="514350"/>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3"/>
          <p:cNvSpPr/>
          <p:nvPr/>
        </p:nvSpPr>
        <p:spPr>
          <a:xfrm>
            <a:off x="1138238" y="1590675"/>
            <a:ext cx="1737345" cy="266700"/>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36CDFF"/>
              </a:buClr>
              <a:buSzPts val="1650"/>
              <a:buFont typeface="Arial"/>
              <a:buNone/>
            </a:pPr>
            <a:r>
              <a:rPr b="1" i="0" lang="en-US" sz="1650" u="none" cap="none" strike="noStrike">
                <a:solidFill>
                  <a:srgbClr val="36CDFF"/>
                </a:solidFill>
                <a:latin typeface="Arial"/>
                <a:ea typeface="Arial"/>
                <a:cs typeface="Arial"/>
                <a:sym typeface="Arial"/>
              </a:rPr>
              <a:t>CATEGORY</a:t>
            </a:r>
            <a:endParaRPr b="0" i="0" sz="1650" u="none" cap="none" strike="noStrike">
              <a:solidFill>
                <a:schemeClr val="dk1"/>
              </a:solidFill>
              <a:latin typeface="Calibri"/>
              <a:ea typeface="Calibri"/>
              <a:cs typeface="Calibri"/>
              <a:sym typeface="Calibri"/>
            </a:endParaRPr>
          </a:p>
        </p:txBody>
      </p:sp>
      <p:sp>
        <p:nvSpPr>
          <p:cNvPr id="843" name="Google Shape;843;p23"/>
          <p:cNvSpPr/>
          <p:nvPr/>
        </p:nvSpPr>
        <p:spPr>
          <a:xfrm>
            <a:off x="2980358" y="1447800"/>
            <a:ext cx="3318867" cy="514350"/>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23"/>
          <p:cNvSpPr/>
          <p:nvPr/>
        </p:nvSpPr>
        <p:spPr>
          <a:xfrm>
            <a:off x="3161333" y="1590675"/>
            <a:ext cx="3056483" cy="266700"/>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36CDFF"/>
              </a:buClr>
              <a:buSzPts val="1650"/>
              <a:buFont typeface="Arial"/>
              <a:buNone/>
            </a:pPr>
            <a:r>
              <a:rPr b="1" i="0" lang="en-US" sz="1650" u="none" cap="none" strike="noStrike">
                <a:solidFill>
                  <a:srgbClr val="36CDFF"/>
                </a:solidFill>
                <a:latin typeface="Arial"/>
                <a:ea typeface="Arial"/>
                <a:cs typeface="Arial"/>
                <a:sym typeface="Arial"/>
              </a:rPr>
              <a:t>TOOL</a:t>
            </a:r>
            <a:endParaRPr b="0" i="0" sz="1650" u="none" cap="none" strike="noStrike">
              <a:solidFill>
                <a:schemeClr val="dk1"/>
              </a:solidFill>
              <a:latin typeface="Calibri"/>
              <a:ea typeface="Calibri"/>
              <a:cs typeface="Calibri"/>
              <a:sym typeface="Calibri"/>
            </a:endParaRPr>
          </a:p>
        </p:txBody>
      </p:sp>
      <p:sp>
        <p:nvSpPr>
          <p:cNvPr id="845" name="Google Shape;845;p23"/>
          <p:cNvSpPr/>
          <p:nvPr/>
        </p:nvSpPr>
        <p:spPr>
          <a:xfrm>
            <a:off x="6299225" y="1447800"/>
            <a:ext cx="7920633" cy="514350"/>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3"/>
          <p:cNvSpPr/>
          <p:nvPr/>
        </p:nvSpPr>
        <p:spPr>
          <a:xfrm>
            <a:off x="6480200" y="1590675"/>
            <a:ext cx="7796302" cy="266700"/>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36CDFF"/>
              </a:buClr>
              <a:buSzPts val="1650"/>
              <a:buFont typeface="Arial"/>
              <a:buNone/>
            </a:pPr>
            <a:r>
              <a:rPr b="1" i="0" lang="en-US" sz="1650" u="none" cap="none" strike="noStrike">
                <a:solidFill>
                  <a:srgbClr val="36CDFF"/>
                </a:solidFill>
                <a:latin typeface="Arial"/>
                <a:ea typeface="Arial"/>
                <a:cs typeface="Arial"/>
                <a:sym typeface="Arial"/>
              </a:rPr>
              <a:t>NOTES</a:t>
            </a:r>
            <a:endParaRPr b="0" i="0" sz="1650" u="none" cap="none" strike="noStrike">
              <a:solidFill>
                <a:schemeClr val="dk1"/>
              </a:solidFill>
              <a:latin typeface="Calibri"/>
              <a:ea typeface="Calibri"/>
              <a:cs typeface="Calibri"/>
              <a:sym typeface="Calibri"/>
            </a:endParaRPr>
          </a:p>
        </p:txBody>
      </p:sp>
      <p:sp>
        <p:nvSpPr>
          <p:cNvPr id="847" name="Google Shape;847;p23"/>
          <p:cNvSpPr/>
          <p:nvPr/>
        </p:nvSpPr>
        <p:spPr>
          <a:xfrm>
            <a:off x="14219858" y="1447800"/>
            <a:ext cx="3110880" cy="514350"/>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3"/>
          <p:cNvSpPr/>
          <p:nvPr/>
        </p:nvSpPr>
        <p:spPr>
          <a:xfrm>
            <a:off x="14400833" y="1590675"/>
            <a:ext cx="2842256" cy="266700"/>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36CDFF"/>
              </a:buClr>
              <a:buSzPts val="1650"/>
              <a:buFont typeface="Arial"/>
              <a:buNone/>
            </a:pPr>
            <a:r>
              <a:rPr b="1" i="0" lang="en-US" sz="1650" u="none" cap="none" strike="noStrike">
                <a:solidFill>
                  <a:srgbClr val="36CDFF"/>
                </a:solidFill>
                <a:latin typeface="Arial"/>
                <a:ea typeface="Arial"/>
                <a:cs typeface="Arial"/>
                <a:sym typeface="Arial"/>
              </a:rPr>
              <a:t>COST</a:t>
            </a:r>
            <a:endParaRPr b="0" i="0" sz="1650" u="none" cap="none" strike="noStrike">
              <a:solidFill>
                <a:schemeClr val="dk1"/>
              </a:solidFill>
              <a:latin typeface="Calibri"/>
              <a:ea typeface="Calibri"/>
              <a:cs typeface="Calibri"/>
              <a:sym typeface="Calibri"/>
            </a:endParaRPr>
          </a:p>
        </p:txBody>
      </p:sp>
      <p:sp>
        <p:nvSpPr>
          <p:cNvPr id="849" name="Google Shape;849;p23"/>
          <p:cNvSpPr/>
          <p:nvPr/>
        </p:nvSpPr>
        <p:spPr>
          <a:xfrm>
            <a:off x="957263" y="1962150"/>
            <a:ext cx="16373475" cy="671513"/>
          </a:xfrm>
          <a:prstGeom prst="rect">
            <a:avLst/>
          </a:prstGeom>
          <a:solidFill>
            <a:srgbClr val="0B0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23"/>
          <p:cNvSpPr/>
          <p:nvPr/>
        </p:nvSpPr>
        <p:spPr>
          <a:xfrm>
            <a:off x="957263" y="1962150"/>
            <a:ext cx="2023095"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3"/>
          <p:cNvSpPr/>
          <p:nvPr/>
        </p:nvSpPr>
        <p:spPr>
          <a:xfrm>
            <a:off x="1138238" y="2105025"/>
            <a:ext cx="1737345"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Username</a:t>
            </a:r>
            <a:endParaRPr b="0" i="0" sz="1800" u="none" cap="none" strike="noStrike">
              <a:solidFill>
                <a:schemeClr val="dk1"/>
              </a:solidFill>
              <a:latin typeface="Calibri"/>
              <a:ea typeface="Calibri"/>
              <a:cs typeface="Calibri"/>
              <a:sym typeface="Calibri"/>
            </a:endParaRPr>
          </a:p>
        </p:txBody>
      </p:sp>
      <p:sp>
        <p:nvSpPr>
          <p:cNvPr id="852" name="Google Shape;852;p23"/>
          <p:cNvSpPr/>
          <p:nvPr/>
        </p:nvSpPr>
        <p:spPr>
          <a:xfrm>
            <a:off x="2980358" y="1962150"/>
            <a:ext cx="3318867"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3"/>
          <p:cNvSpPr/>
          <p:nvPr/>
        </p:nvSpPr>
        <p:spPr>
          <a:xfrm>
            <a:off x="3161333" y="2105025"/>
            <a:ext cx="3056483"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OSINT Industries</a:t>
            </a:r>
            <a:endParaRPr b="0" i="0" sz="1800" u="none" cap="none" strike="noStrike">
              <a:solidFill>
                <a:schemeClr val="dk1"/>
              </a:solidFill>
              <a:latin typeface="Calibri"/>
              <a:ea typeface="Calibri"/>
              <a:cs typeface="Calibri"/>
              <a:sym typeface="Calibri"/>
            </a:endParaRPr>
          </a:p>
        </p:txBody>
      </p:sp>
      <p:sp>
        <p:nvSpPr>
          <p:cNvPr id="854" name="Google Shape;854;p23"/>
          <p:cNvSpPr/>
          <p:nvPr/>
        </p:nvSpPr>
        <p:spPr>
          <a:xfrm>
            <a:off x="6299225" y="1962150"/>
            <a:ext cx="7920633"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23"/>
          <p:cNvSpPr/>
          <p:nvPr/>
        </p:nvSpPr>
        <p:spPr>
          <a:xfrm>
            <a:off x="6480200" y="2105025"/>
            <a:ext cx="7796302"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Real-time lookup of accounts linked to emails or phones</a:t>
            </a:r>
            <a:endParaRPr b="0" i="0" sz="1800" u="none" cap="none" strike="noStrike">
              <a:solidFill>
                <a:schemeClr val="dk1"/>
              </a:solidFill>
              <a:latin typeface="Calibri"/>
              <a:ea typeface="Calibri"/>
              <a:cs typeface="Calibri"/>
              <a:sym typeface="Calibri"/>
            </a:endParaRPr>
          </a:p>
        </p:txBody>
      </p:sp>
      <p:sp>
        <p:nvSpPr>
          <p:cNvPr id="856" name="Google Shape;856;p23"/>
          <p:cNvSpPr/>
          <p:nvPr/>
        </p:nvSpPr>
        <p:spPr>
          <a:xfrm>
            <a:off x="14219858" y="1962150"/>
            <a:ext cx="3110880"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3"/>
          <p:cNvSpPr/>
          <p:nvPr/>
        </p:nvSpPr>
        <p:spPr>
          <a:xfrm>
            <a:off x="14400833" y="2105025"/>
            <a:ext cx="2842256"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Free / C$35–170/mo</a:t>
            </a:r>
            <a:endParaRPr b="0" i="0" sz="1800" u="none" cap="none" strike="noStrike">
              <a:solidFill>
                <a:schemeClr val="dk1"/>
              </a:solidFill>
              <a:latin typeface="Calibri"/>
              <a:ea typeface="Calibri"/>
              <a:cs typeface="Calibri"/>
              <a:sym typeface="Calibri"/>
            </a:endParaRPr>
          </a:p>
        </p:txBody>
      </p:sp>
      <p:sp>
        <p:nvSpPr>
          <p:cNvPr id="858" name="Google Shape;858;p23"/>
          <p:cNvSpPr/>
          <p:nvPr/>
        </p:nvSpPr>
        <p:spPr>
          <a:xfrm>
            <a:off x="957263" y="2633663"/>
            <a:ext cx="16373475" cy="671513"/>
          </a:xfrm>
          <a:prstGeom prst="rect">
            <a:avLst/>
          </a:prstGeom>
          <a:solidFill>
            <a:srgbClr val="0D11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23"/>
          <p:cNvSpPr/>
          <p:nvPr/>
        </p:nvSpPr>
        <p:spPr>
          <a:xfrm>
            <a:off x="957263" y="2633663"/>
            <a:ext cx="2023095"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3"/>
          <p:cNvSpPr/>
          <p:nvPr/>
        </p:nvSpPr>
        <p:spPr>
          <a:xfrm>
            <a:off x="1138238" y="2776538"/>
            <a:ext cx="1737345"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Facial</a:t>
            </a:r>
            <a:endParaRPr b="0" i="0" sz="1800" u="none" cap="none" strike="noStrike">
              <a:solidFill>
                <a:schemeClr val="dk1"/>
              </a:solidFill>
              <a:latin typeface="Calibri"/>
              <a:ea typeface="Calibri"/>
              <a:cs typeface="Calibri"/>
              <a:sym typeface="Calibri"/>
            </a:endParaRPr>
          </a:p>
        </p:txBody>
      </p:sp>
      <p:sp>
        <p:nvSpPr>
          <p:cNvPr id="861" name="Google Shape;861;p23"/>
          <p:cNvSpPr/>
          <p:nvPr/>
        </p:nvSpPr>
        <p:spPr>
          <a:xfrm>
            <a:off x="2980358" y="2633663"/>
            <a:ext cx="3318867"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3"/>
          <p:cNvSpPr/>
          <p:nvPr/>
        </p:nvSpPr>
        <p:spPr>
          <a:xfrm>
            <a:off x="3161333" y="2776538"/>
            <a:ext cx="3056483"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PimEyes</a:t>
            </a:r>
            <a:endParaRPr b="0" i="0" sz="1800" u="none" cap="none" strike="noStrike">
              <a:solidFill>
                <a:schemeClr val="dk1"/>
              </a:solidFill>
              <a:latin typeface="Calibri"/>
              <a:ea typeface="Calibri"/>
              <a:cs typeface="Calibri"/>
              <a:sym typeface="Calibri"/>
            </a:endParaRPr>
          </a:p>
        </p:txBody>
      </p:sp>
      <p:sp>
        <p:nvSpPr>
          <p:cNvPr id="863" name="Google Shape;863;p23"/>
          <p:cNvSpPr/>
          <p:nvPr/>
        </p:nvSpPr>
        <p:spPr>
          <a:xfrm>
            <a:off x="6299225" y="2633663"/>
            <a:ext cx="7920633"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3"/>
          <p:cNvSpPr/>
          <p:nvPr/>
        </p:nvSpPr>
        <p:spPr>
          <a:xfrm>
            <a:off x="6480200" y="2776538"/>
            <a:ext cx="7796302"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2.1B faces · Bellingcat-approved · includes takedown help</a:t>
            </a:r>
            <a:endParaRPr b="0" i="0" sz="1800" u="none" cap="none" strike="noStrike">
              <a:solidFill>
                <a:schemeClr val="dk1"/>
              </a:solidFill>
              <a:latin typeface="Calibri"/>
              <a:ea typeface="Calibri"/>
              <a:cs typeface="Calibri"/>
              <a:sym typeface="Calibri"/>
            </a:endParaRPr>
          </a:p>
        </p:txBody>
      </p:sp>
      <p:sp>
        <p:nvSpPr>
          <p:cNvPr id="865" name="Google Shape;865;p23"/>
          <p:cNvSpPr/>
          <p:nvPr/>
        </p:nvSpPr>
        <p:spPr>
          <a:xfrm>
            <a:off x="14219858" y="2633663"/>
            <a:ext cx="3110880"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3"/>
          <p:cNvSpPr/>
          <p:nvPr/>
        </p:nvSpPr>
        <p:spPr>
          <a:xfrm>
            <a:off x="14400833" y="2776538"/>
            <a:ext cx="2842256"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C$40–125/mo</a:t>
            </a:r>
            <a:endParaRPr b="0" i="0" sz="1800" u="none" cap="none" strike="noStrike">
              <a:solidFill>
                <a:schemeClr val="dk1"/>
              </a:solidFill>
              <a:latin typeface="Calibri"/>
              <a:ea typeface="Calibri"/>
              <a:cs typeface="Calibri"/>
              <a:sym typeface="Calibri"/>
            </a:endParaRPr>
          </a:p>
        </p:txBody>
      </p:sp>
      <p:sp>
        <p:nvSpPr>
          <p:cNvPr id="867" name="Google Shape;867;p23"/>
          <p:cNvSpPr/>
          <p:nvPr/>
        </p:nvSpPr>
        <p:spPr>
          <a:xfrm>
            <a:off x="957263" y="3305175"/>
            <a:ext cx="16373475" cy="671513"/>
          </a:xfrm>
          <a:prstGeom prst="rect">
            <a:avLst/>
          </a:prstGeom>
          <a:solidFill>
            <a:srgbClr val="0B0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3"/>
          <p:cNvSpPr/>
          <p:nvPr/>
        </p:nvSpPr>
        <p:spPr>
          <a:xfrm>
            <a:off x="957263" y="3305175"/>
            <a:ext cx="2023095"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3"/>
          <p:cNvSpPr/>
          <p:nvPr/>
        </p:nvSpPr>
        <p:spPr>
          <a:xfrm>
            <a:off x="1138238" y="3448050"/>
            <a:ext cx="1737345"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Facial</a:t>
            </a:r>
            <a:endParaRPr b="0" i="0" sz="1800" u="none" cap="none" strike="noStrike">
              <a:solidFill>
                <a:schemeClr val="dk1"/>
              </a:solidFill>
              <a:latin typeface="Calibri"/>
              <a:ea typeface="Calibri"/>
              <a:cs typeface="Calibri"/>
              <a:sym typeface="Calibri"/>
            </a:endParaRPr>
          </a:p>
        </p:txBody>
      </p:sp>
      <p:sp>
        <p:nvSpPr>
          <p:cNvPr id="870" name="Google Shape;870;p23"/>
          <p:cNvSpPr/>
          <p:nvPr/>
        </p:nvSpPr>
        <p:spPr>
          <a:xfrm>
            <a:off x="2980358" y="3305175"/>
            <a:ext cx="3318867"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23"/>
          <p:cNvSpPr/>
          <p:nvPr/>
        </p:nvSpPr>
        <p:spPr>
          <a:xfrm>
            <a:off x="3161333" y="3448050"/>
            <a:ext cx="3056483"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FaceCheck.ID</a:t>
            </a:r>
            <a:endParaRPr b="0" i="0" sz="1800" u="none" cap="none" strike="noStrike">
              <a:solidFill>
                <a:schemeClr val="dk1"/>
              </a:solidFill>
              <a:latin typeface="Calibri"/>
              <a:ea typeface="Calibri"/>
              <a:cs typeface="Calibri"/>
              <a:sym typeface="Calibri"/>
            </a:endParaRPr>
          </a:p>
        </p:txBody>
      </p:sp>
      <p:sp>
        <p:nvSpPr>
          <p:cNvPr id="872" name="Google Shape;872;p23"/>
          <p:cNvSpPr/>
          <p:nvPr/>
        </p:nvSpPr>
        <p:spPr>
          <a:xfrm>
            <a:off x="6299225" y="3305175"/>
            <a:ext cx="7920633"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3"/>
          <p:cNvSpPr/>
          <p:nvPr/>
        </p:nvSpPr>
        <p:spPr>
          <a:xfrm>
            <a:off x="6480200" y="3448050"/>
            <a:ext cx="7796302"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700M+ faces incl. mugshots · confidence scores 50–100</a:t>
            </a:r>
            <a:endParaRPr b="0" i="0" sz="1800" u="none" cap="none" strike="noStrike">
              <a:solidFill>
                <a:schemeClr val="dk1"/>
              </a:solidFill>
              <a:latin typeface="Calibri"/>
              <a:ea typeface="Calibri"/>
              <a:cs typeface="Calibri"/>
              <a:sym typeface="Calibri"/>
            </a:endParaRPr>
          </a:p>
        </p:txBody>
      </p:sp>
      <p:sp>
        <p:nvSpPr>
          <p:cNvPr id="874" name="Google Shape;874;p23"/>
          <p:cNvSpPr/>
          <p:nvPr/>
        </p:nvSpPr>
        <p:spPr>
          <a:xfrm>
            <a:off x="14219858" y="3305175"/>
            <a:ext cx="3110880"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23"/>
          <p:cNvSpPr/>
          <p:nvPr/>
        </p:nvSpPr>
        <p:spPr>
          <a:xfrm>
            <a:off x="14400833" y="3448050"/>
            <a:ext cx="2842256"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Pay-per-use</a:t>
            </a:r>
            <a:endParaRPr b="0" i="0" sz="1800" u="none" cap="none" strike="noStrike">
              <a:solidFill>
                <a:schemeClr val="dk1"/>
              </a:solidFill>
              <a:latin typeface="Calibri"/>
              <a:ea typeface="Calibri"/>
              <a:cs typeface="Calibri"/>
              <a:sym typeface="Calibri"/>
            </a:endParaRPr>
          </a:p>
        </p:txBody>
      </p:sp>
      <p:sp>
        <p:nvSpPr>
          <p:cNvPr id="876" name="Google Shape;876;p23"/>
          <p:cNvSpPr/>
          <p:nvPr/>
        </p:nvSpPr>
        <p:spPr>
          <a:xfrm>
            <a:off x="957263" y="3976687"/>
            <a:ext cx="16373475" cy="671513"/>
          </a:xfrm>
          <a:prstGeom prst="rect">
            <a:avLst/>
          </a:prstGeom>
          <a:solidFill>
            <a:srgbClr val="0D11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3"/>
          <p:cNvSpPr/>
          <p:nvPr/>
        </p:nvSpPr>
        <p:spPr>
          <a:xfrm>
            <a:off x="957263" y="3976687"/>
            <a:ext cx="2023095"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3"/>
          <p:cNvSpPr/>
          <p:nvPr/>
        </p:nvSpPr>
        <p:spPr>
          <a:xfrm>
            <a:off x="1138238" y="4119562"/>
            <a:ext cx="1737345"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Email</a:t>
            </a:r>
            <a:endParaRPr b="0" i="0" sz="1800" u="none" cap="none" strike="noStrike">
              <a:solidFill>
                <a:schemeClr val="dk1"/>
              </a:solidFill>
              <a:latin typeface="Calibri"/>
              <a:ea typeface="Calibri"/>
              <a:cs typeface="Calibri"/>
              <a:sym typeface="Calibri"/>
            </a:endParaRPr>
          </a:p>
        </p:txBody>
      </p:sp>
      <p:sp>
        <p:nvSpPr>
          <p:cNvPr id="879" name="Google Shape;879;p23"/>
          <p:cNvSpPr/>
          <p:nvPr/>
        </p:nvSpPr>
        <p:spPr>
          <a:xfrm>
            <a:off x="2980358" y="3976687"/>
            <a:ext cx="3318867"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3"/>
          <p:cNvSpPr/>
          <p:nvPr/>
        </p:nvSpPr>
        <p:spPr>
          <a:xfrm>
            <a:off x="3161333" y="4119562"/>
            <a:ext cx="3056483"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holehe / Epieos</a:t>
            </a:r>
            <a:endParaRPr b="0" i="0" sz="1800" u="none" cap="none" strike="noStrike">
              <a:solidFill>
                <a:schemeClr val="dk1"/>
              </a:solidFill>
              <a:latin typeface="Calibri"/>
              <a:ea typeface="Calibri"/>
              <a:cs typeface="Calibri"/>
              <a:sym typeface="Calibri"/>
            </a:endParaRPr>
          </a:p>
        </p:txBody>
      </p:sp>
      <p:sp>
        <p:nvSpPr>
          <p:cNvPr id="881" name="Google Shape;881;p23"/>
          <p:cNvSpPr/>
          <p:nvPr/>
        </p:nvSpPr>
        <p:spPr>
          <a:xfrm>
            <a:off x="6299225" y="3976687"/>
            <a:ext cx="7920633"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3"/>
          <p:cNvSpPr/>
          <p:nvPr/>
        </p:nvSpPr>
        <p:spPr>
          <a:xfrm>
            <a:off x="6480200" y="4119562"/>
            <a:ext cx="7796302"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120+ sites via password reset · doesn't alert target</a:t>
            </a:r>
            <a:endParaRPr b="0" i="0" sz="1800" u="none" cap="none" strike="noStrike">
              <a:solidFill>
                <a:schemeClr val="dk1"/>
              </a:solidFill>
              <a:latin typeface="Calibri"/>
              <a:ea typeface="Calibri"/>
              <a:cs typeface="Calibri"/>
              <a:sym typeface="Calibri"/>
            </a:endParaRPr>
          </a:p>
        </p:txBody>
      </p:sp>
      <p:sp>
        <p:nvSpPr>
          <p:cNvPr id="883" name="Google Shape;883;p23"/>
          <p:cNvSpPr/>
          <p:nvPr/>
        </p:nvSpPr>
        <p:spPr>
          <a:xfrm>
            <a:off x="14219858" y="3976687"/>
            <a:ext cx="3110880"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23"/>
          <p:cNvSpPr/>
          <p:nvPr/>
        </p:nvSpPr>
        <p:spPr>
          <a:xfrm>
            <a:off x="14400833" y="4119562"/>
            <a:ext cx="2842256"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Free</a:t>
            </a:r>
            <a:endParaRPr b="0" i="0" sz="1800" u="none" cap="none" strike="noStrike">
              <a:solidFill>
                <a:schemeClr val="dk1"/>
              </a:solidFill>
              <a:latin typeface="Calibri"/>
              <a:ea typeface="Calibri"/>
              <a:cs typeface="Calibri"/>
              <a:sym typeface="Calibri"/>
            </a:endParaRPr>
          </a:p>
        </p:txBody>
      </p:sp>
      <p:sp>
        <p:nvSpPr>
          <p:cNvPr id="885" name="Google Shape;885;p23"/>
          <p:cNvSpPr/>
          <p:nvPr/>
        </p:nvSpPr>
        <p:spPr>
          <a:xfrm>
            <a:off x="957263" y="4648200"/>
            <a:ext cx="16373475" cy="671513"/>
          </a:xfrm>
          <a:prstGeom prst="rect">
            <a:avLst/>
          </a:prstGeom>
          <a:solidFill>
            <a:srgbClr val="0B0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3"/>
          <p:cNvSpPr/>
          <p:nvPr/>
        </p:nvSpPr>
        <p:spPr>
          <a:xfrm>
            <a:off x="957263" y="4648200"/>
            <a:ext cx="2023095"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23"/>
          <p:cNvSpPr/>
          <p:nvPr/>
        </p:nvSpPr>
        <p:spPr>
          <a:xfrm>
            <a:off x="1138238" y="4791075"/>
            <a:ext cx="1737345"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Email</a:t>
            </a:r>
            <a:endParaRPr b="0" i="0" sz="1800" u="none" cap="none" strike="noStrike">
              <a:solidFill>
                <a:schemeClr val="dk1"/>
              </a:solidFill>
              <a:latin typeface="Calibri"/>
              <a:ea typeface="Calibri"/>
              <a:cs typeface="Calibri"/>
              <a:sym typeface="Calibri"/>
            </a:endParaRPr>
          </a:p>
        </p:txBody>
      </p:sp>
      <p:sp>
        <p:nvSpPr>
          <p:cNvPr id="888" name="Google Shape;888;p23"/>
          <p:cNvSpPr/>
          <p:nvPr/>
        </p:nvSpPr>
        <p:spPr>
          <a:xfrm>
            <a:off x="2980358" y="4648200"/>
            <a:ext cx="3318867"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3"/>
          <p:cNvSpPr/>
          <p:nvPr/>
        </p:nvSpPr>
        <p:spPr>
          <a:xfrm>
            <a:off x="3161333" y="4791075"/>
            <a:ext cx="3056483"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GHunt</a:t>
            </a:r>
            <a:endParaRPr b="0" i="0" sz="1800" u="none" cap="none" strike="noStrike">
              <a:solidFill>
                <a:schemeClr val="dk1"/>
              </a:solidFill>
              <a:latin typeface="Calibri"/>
              <a:ea typeface="Calibri"/>
              <a:cs typeface="Calibri"/>
              <a:sym typeface="Calibri"/>
            </a:endParaRPr>
          </a:p>
        </p:txBody>
      </p:sp>
      <p:sp>
        <p:nvSpPr>
          <p:cNvPr id="890" name="Google Shape;890;p23"/>
          <p:cNvSpPr/>
          <p:nvPr/>
        </p:nvSpPr>
        <p:spPr>
          <a:xfrm>
            <a:off x="6299225" y="4648200"/>
            <a:ext cx="7920633"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23"/>
          <p:cNvSpPr/>
          <p:nvPr/>
        </p:nvSpPr>
        <p:spPr>
          <a:xfrm>
            <a:off x="6480200" y="4791075"/>
            <a:ext cx="7796302"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Analyse Google accounts for linked public activity</a:t>
            </a:r>
            <a:endParaRPr b="0" i="0" sz="1800" u="none" cap="none" strike="noStrike">
              <a:solidFill>
                <a:schemeClr val="dk1"/>
              </a:solidFill>
              <a:latin typeface="Calibri"/>
              <a:ea typeface="Calibri"/>
              <a:cs typeface="Calibri"/>
              <a:sym typeface="Calibri"/>
            </a:endParaRPr>
          </a:p>
        </p:txBody>
      </p:sp>
      <p:sp>
        <p:nvSpPr>
          <p:cNvPr id="892" name="Google Shape;892;p23"/>
          <p:cNvSpPr/>
          <p:nvPr/>
        </p:nvSpPr>
        <p:spPr>
          <a:xfrm>
            <a:off x="14219858" y="4648200"/>
            <a:ext cx="3110880"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23"/>
          <p:cNvSpPr/>
          <p:nvPr/>
        </p:nvSpPr>
        <p:spPr>
          <a:xfrm>
            <a:off x="14400833" y="4791075"/>
            <a:ext cx="2842256"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Free</a:t>
            </a:r>
            <a:endParaRPr b="0" i="0" sz="1800" u="none" cap="none" strike="noStrike">
              <a:solidFill>
                <a:schemeClr val="dk1"/>
              </a:solidFill>
              <a:latin typeface="Calibri"/>
              <a:ea typeface="Calibri"/>
              <a:cs typeface="Calibri"/>
              <a:sym typeface="Calibri"/>
            </a:endParaRPr>
          </a:p>
        </p:txBody>
      </p:sp>
      <p:sp>
        <p:nvSpPr>
          <p:cNvPr id="894" name="Google Shape;894;p23"/>
          <p:cNvSpPr/>
          <p:nvPr/>
        </p:nvSpPr>
        <p:spPr>
          <a:xfrm>
            <a:off x="957263" y="5319713"/>
            <a:ext cx="16373475" cy="671513"/>
          </a:xfrm>
          <a:prstGeom prst="rect">
            <a:avLst/>
          </a:prstGeom>
          <a:solidFill>
            <a:srgbClr val="0D11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3"/>
          <p:cNvSpPr/>
          <p:nvPr/>
        </p:nvSpPr>
        <p:spPr>
          <a:xfrm>
            <a:off x="957263" y="5319713"/>
            <a:ext cx="2023095"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23"/>
          <p:cNvSpPr/>
          <p:nvPr/>
        </p:nvSpPr>
        <p:spPr>
          <a:xfrm>
            <a:off x="1138238" y="5462588"/>
            <a:ext cx="1737345"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Phone</a:t>
            </a:r>
            <a:endParaRPr b="0" i="0" sz="1800" u="none" cap="none" strike="noStrike">
              <a:solidFill>
                <a:schemeClr val="dk1"/>
              </a:solidFill>
              <a:latin typeface="Calibri"/>
              <a:ea typeface="Calibri"/>
              <a:cs typeface="Calibri"/>
              <a:sym typeface="Calibri"/>
            </a:endParaRPr>
          </a:p>
        </p:txBody>
      </p:sp>
      <p:sp>
        <p:nvSpPr>
          <p:cNvPr id="897" name="Google Shape;897;p23"/>
          <p:cNvSpPr/>
          <p:nvPr/>
        </p:nvSpPr>
        <p:spPr>
          <a:xfrm>
            <a:off x="2980358" y="5319713"/>
            <a:ext cx="3318867"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3"/>
          <p:cNvSpPr/>
          <p:nvPr/>
        </p:nvSpPr>
        <p:spPr>
          <a:xfrm>
            <a:off x="3161333" y="5462588"/>
            <a:ext cx="3056483"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PhoneInfoga</a:t>
            </a:r>
            <a:endParaRPr b="0" i="0" sz="1800" u="none" cap="none" strike="noStrike">
              <a:solidFill>
                <a:schemeClr val="dk1"/>
              </a:solidFill>
              <a:latin typeface="Calibri"/>
              <a:ea typeface="Calibri"/>
              <a:cs typeface="Calibri"/>
              <a:sym typeface="Calibri"/>
            </a:endParaRPr>
          </a:p>
        </p:txBody>
      </p:sp>
      <p:sp>
        <p:nvSpPr>
          <p:cNvPr id="899" name="Google Shape;899;p23"/>
          <p:cNvSpPr/>
          <p:nvPr/>
        </p:nvSpPr>
        <p:spPr>
          <a:xfrm>
            <a:off x="6299225" y="5319713"/>
            <a:ext cx="7920633"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23"/>
          <p:cNvSpPr/>
          <p:nvPr/>
        </p:nvSpPr>
        <p:spPr>
          <a:xfrm>
            <a:off x="6480200" y="5462588"/>
            <a:ext cx="7796302"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Carrier lookup, VoIP detection, porting history</a:t>
            </a:r>
            <a:endParaRPr b="0" i="0" sz="1800" u="none" cap="none" strike="noStrike">
              <a:solidFill>
                <a:schemeClr val="dk1"/>
              </a:solidFill>
              <a:latin typeface="Calibri"/>
              <a:ea typeface="Calibri"/>
              <a:cs typeface="Calibri"/>
              <a:sym typeface="Calibri"/>
            </a:endParaRPr>
          </a:p>
        </p:txBody>
      </p:sp>
      <p:sp>
        <p:nvSpPr>
          <p:cNvPr id="901" name="Google Shape;901;p23"/>
          <p:cNvSpPr/>
          <p:nvPr/>
        </p:nvSpPr>
        <p:spPr>
          <a:xfrm>
            <a:off x="14219858" y="5319713"/>
            <a:ext cx="3110880"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23"/>
          <p:cNvSpPr/>
          <p:nvPr/>
        </p:nvSpPr>
        <p:spPr>
          <a:xfrm>
            <a:off x="14400833" y="5462588"/>
            <a:ext cx="2842256"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Free</a:t>
            </a:r>
            <a:endParaRPr b="0" i="0" sz="1800" u="none" cap="none" strike="noStrike">
              <a:solidFill>
                <a:schemeClr val="dk1"/>
              </a:solidFill>
              <a:latin typeface="Calibri"/>
              <a:ea typeface="Calibri"/>
              <a:cs typeface="Calibri"/>
              <a:sym typeface="Calibri"/>
            </a:endParaRPr>
          </a:p>
        </p:txBody>
      </p:sp>
      <p:sp>
        <p:nvSpPr>
          <p:cNvPr id="903" name="Google Shape;903;p23"/>
          <p:cNvSpPr/>
          <p:nvPr/>
        </p:nvSpPr>
        <p:spPr>
          <a:xfrm>
            <a:off x="957263" y="5991225"/>
            <a:ext cx="16373475" cy="671513"/>
          </a:xfrm>
          <a:prstGeom prst="rect">
            <a:avLst/>
          </a:prstGeom>
          <a:solidFill>
            <a:srgbClr val="0B0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23"/>
          <p:cNvSpPr/>
          <p:nvPr/>
        </p:nvSpPr>
        <p:spPr>
          <a:xfrm>
            <a:off x="957263" y="5991225"/>
            <a:ext cx="2023095"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3"/>
          <p:cNvSpPr/>
          <p:nvPr/>
        </p:nvSpPr>
        <p:spPr>
          <a:xfrm>
            <a:off x="1138238" y="6134100"/>
            <a:ext cx="1737345"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Metadata</a:t>
            </a:r>
            <a:endParaRPr b="0" i="0" sz="1800" u="none" cap="none" strike="noStrike">
              <a:solidFill>
                <a:schemeClr val="dk1"/>
              </a:solidFill>
              <a:latin typeface="Calibri"/>
              <a:ea typeface="Calibri"/>
              <a:cs typeface="Calibri"/>
              <a:sym typeface="Calibri"/>
            </a:endParaRPr>
          </a:p>
        </p:txBody>
      </p:sp>
      <p:sp>
        <p:nvSpPr>
          <p:cNvPr id="906" name="Google Shape;906;p23"/>
          <p:cNvSpPr/>
          <p:nvPr/>
        </p:nvSpPr>
        <p:spPr>
          <a:xfrm>
            <a:off x="2980358" y="5991225"/>
            <a:ext cx="3318867"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23"/>
          <p:cNvSpPr/>
          <p:nvPr/>
        </p:nvSpPr>
        <p:spPr>
          <a:xfrm>
            <a:off x="3161333" y="6134100"/>
            <a:ext cx="3056483"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ExifTool / FOCA</a:t>
            </a:r>
            <a:endParaRPr b="0" i="0" sz="1800" u="none" cap="none" strike="noStrike">
              <a:solidFill>
                <a:schemeClr val="dk1"/>
              </a:solidFill>
              <a:latin typeface="Calibri"/>
              <a:ea typeface="Calibri"/>
              <a:cs typeface="Calibri"/>
              <a:sym typeface="Calibri"/>
            </a:endParaRPr>
          </a:p>
        </p:txBody>
      </p:sp>
      <p:sp>
        <p:nvSpPr>
          <p:cNvPr id="908" name="Google Shape;908;p23"/>
          <p:cNvSpPr/>
          <p:nvPr/>
        </p:nvSpPr>
        <p:spPr>
          <a:xfrm>
            <a:off x="6299225" y="5991225"/>
            <a:ext cx="7920633"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3"/>
          <p:cNvSpPr/>
          <p:nvPr/>
        </p:nvSpPr>
        <p:spPr>
          <a:xfrm>
            <a:off x="6480200" y="6134100"/>
            <a:ext cx="7796302"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GPS, device info, author names from 200+ file types</a:t>
            </a:r>
            <a:endParaRPr b="0" i="0" sz="1800" u="none" cap="none" strike="noStrike">
              <a:solidFill>
                <a:schemeClr val="dk1"/>
              </a:solidFill>
              <a:latin typeface="Calibri"/>
              <a:ea typeface="Calibri"/>
              <a:cs typeface="Calibri"/>
              <a:sym typeface="Calibri"/>
            </a:endParaRPr>
          </a:p>
        </p:txBody>
      </p:sp>
      <p:sp>
        <p:nvSpPr>
          <p:cNvPr id="910" name="Google Shape;910;p23"/>
          <p:cNvSpPr/>
          <p:nvPr/>
        </p:nvSpPr>
        <p:spPr>
          <a:xfrm>
            <a:off x="14219858" y="5991225"/>
            <a:ext cx="3110880"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23"/>
          <p:cNvSpPr/>
          <p:nvPr/>
        </p:nvSpPr>
        <p:spPr>
          <a:xfrm>
            <a:off x="14400833" y="6134100"/>
            <a:ext cx="2842256"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Free</a:t>
            </a:r>
            <a:endParaRPr b="0" i="0" sz="1800" u="none" cap="none" strike="noStrike">
              <a:solidFill>
                <a:schemeClr val="dk1"/>
              </a:solidFill>
              <a:latin typeface="Calibri"/>
              <a:ea typeface="Calibri"/>
              <a:cs typeface="Calibri"/>
              <a:sym typeface="Calibri"/>
            </a:endParaRPr>
          </a:p>
        </p:txBody>
      </p:sp>
      <p:sp>
        <p:nvSpPr>
          <p:cNvPr id="912" name="Google Shape;912;p23"/>
          <p:cNvSpPr/>
          <p:nvPr/>
        </p:nvSpPr>
        <p:spPr>
          <a:xfrm>
            <a:off x="957263" y="6662738"/>
            <a:ext cx="16373475" cy="671513"/>
          </a:xfrm>
          <a:prstGeom prst="rect">
            <a:avLst/>
          </a:prstGeom>
          <a:solidFill>
            <a:srgbClr val="0D11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3"/>
          <p:cNvSpPr/>
          <p:nvPr/>
        </p:nvSpPr>
        <p:spPr>
          <a:xfrm>
            <a:off x="957263" y="6662738"/>
            <a:ext cx="2023095"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23"/>
          <p:cNvSpPr/>
          <p:nvPr/>
        </p:nvSpPr>
        <p:spPr>
          <a:xfrm>
            <a:off x="1138238" y="6805613"/>
            <a:ext cx="1737345"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Framework</a:t>
            </a:r>
            <a:endParaRPr b="0" i="0" sz="1800" u="none" cap="none" strike="noStrike">
              <a:solidFill>
                <a:schemeClr val="dk1"/>
              </a:solidFill>
              <a:latin typeface="Calibri"/>
              <a:ea typeface="Calibri"/>
              <a:cs typeface="Calibri"/>
              <a:sym typeface="Calibri"/>
            </a:endParaRPr>
          </a:p>
        </p:txBody>
      </p:sp>
      <p:sp>
        <p:nvSpPr>
          <p:cNvPr id="915" name="Google Shape;915;p23"/>
          <p:cNvSpPr/>
          <p:nvPr/>
        </p:nvSpPr>
        <p:spPr>
          <a:xfrm>
            <a:off x="2980358" y="6662738"/>
            <a:ext cx="3318867"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23"/>
          <p:cNvSpPr/>
          <p:nvPr/>
        </p:nvSpPr>
        <p:spPr>
          <a:xfrm>
            <a:off x="3161333" y="6805613"/>
            <a:ext cx="3056483"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Maltego / SpiderFoot</a:t>
            </a:r>
            <a:endParaRPr b="0" i="0" sz="1800" u="none" cap="none" strike="noStrike">
              <a:solidFill>
                <a:schemeClr val="dk1"/>
              </a:solidFill>
              <a:latin typeface="Calibri"/>
              <a:ea typeface="Calibri"/>
              <a:cs typeface="Calibri"/>
              <a:sym typeface="Calibri"/>
            </a:endParaRPr>
          </a:p>
        </p:txBody>
      </p:sp>
      <p:sp>
        <p:nvSpPr>
          <p:cNvPr id="917" name="Google Shape;917;p23"/>
          <p:cNvSpPr/>
          <p:nvPr/>
        </p:nvSpPr>
        <p:spPr>
          <a:xfrm>
            <a:off x="6299225" y="6662738"/>
            <a:ext cx="7920633"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23"/>
          <p:cNvSpPr/>
          <p:nvPr/>
        </p:nvSpPr>
        <p:spPr>
          <a:xfrm>
            <a:off x="6480200" y="6805613"/>
            <a:ext cx="7796302"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Visual link analysis · 200+ data sources</a:t>
            </a:r>
            <a:endParaRPr b="0" i="0" sz="1800" u="none" cap="none" strike="noStrike">
              <a:solidFill>
                <a:schemeClr val="dk1"/>
              </a:solidFill>
              <a:latin typeface="Calibri"/>
              <a:ea typeface="Calibri"/>
              <a:cs typeface="Calibri"/>
              <a:sym typeface="Calibri"/>
            </a:endParaRPr>
          </a:p>
        </p:txBody>
      </p:sp>
      <p:sp>
        <p:nvSpPr>
          <p:cNvPr id="919" name="Google Shape;919;p23"/>
          <p:cNvSpPr/>
          <p:nvPr/>
        </p:nvSpPr>
        <p:spPr>
          <a:xfrm>
            <a:off x="14219858" y="6662738"/>
            <a:ext cx="3110880"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23"/>
          <p:cNvSpPr/>
          <p:nvPr/>
        </p:nvSpPr>
        <p:spPr>
          <a:xfrm>
            <a:off x="14400833" y="6805613"/>
            <a:ext cx="2842256"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Free / C$1,400+</a:t>
            </a:r>
            <a:endParaRPr b="0" i="0" sz="1800" u="none" cap="none" strike="noStrike">
              <a:solidFill>
                <a:schemeClr val="dk1"/>
              </a:solidFill>
              <a:latin typeface="Calibri"/>
              <a:ea typeface="Calibri"/>
              <a:cs typeface="Calibri"/>
              <a:sym typeface="Calibri"/>
            </a:endParaRPr>
          </a:p>
        </p:txBody>
      </p:sp>
      <p:sp>
        <p:nvSpPr>
          <p:cNvPr id="921" name="Google Shape;921;p23"/>
          <p:cNvSpPr/>
          <p:nvPr/>
        </p:nvSpPr>
        <p:spPr>
          <a:xfrm>
            <a:off x="957263" y="7334250"/>
            <a:ext cx="16373475" cy="671513"/>
          </a:xfrm>
          <a:prstGeom prst="rect">
            <a:avLst/>
          </a:prstGeom>
          <a:solidFill>
            <a:srgbClr val="0B0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3"/>
          <p:cNvSpPr/>
          <p:nvPr/>
        </p:nvSpPr>
        <p:spPr>
          <a:xfrm>
            <a:off x="957263" y="7334250"/>
            <a:ext cx="2023095"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23"/>
          <p:cNvSpPr/>
          <p:nvPr/>
        </p:nvSpPr>
        <p:spPr>
          <a:xfrm>
            <a:off x="1138238" y="7477125"/>
            <a:ext cx="1737345"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Web</a:t>
            </a:r>
            <a:endParaRPr b="0" i="0" sz="1800" u="none" cap="none" strike="noStrike">
              <a:solidFill>
                <a:schemeClr val="dk1"/>
              </a:solidFill>
              <a:latin typeface="Calibri"/>
              <a:ea typeface="Calibri"/>
              <a:cs typeface="Calibri"/>
              <a:sym typeface="Calibri"/>
            </a:endParaRPr>
          </a:p>
        </p:txBody>
      </p:sp>
      <p:sp>
        <p:nvSpPr>
          <p:cNvPr id="924" name="Google Shape;924;p23"/>
          <p:cNvSpPr/>
          <p:nvPr/>
        </p:nvSpPr>
        <p:spPr>
          <a:xfrm>
            <a:off x="2980358" y="7334250"/>
            <a:ext cx="3318867"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23"/>
          <p:cNvSpPr/>
          <p:nvPr/>
        </p:nvSpPr>
        <p:spPr>
          <a:xfrm>
            <a:off x="3161333" y="7477125"/>
            <a:ext cx="3056483"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Wayback Machine</a:t>
            </a:r>
            <a:endParaRPr b="0" i="0" sz="1800" u="none" cap="none" strike="noStrike">
              <a:solidFill>
                <a:schemeClr val="dk1"/>
              </a:solidFill>
              <a:latin typeface="Calibri"/>
              <a:ea typeface="Calibri"/>
              <a:cs typeface="Calibri"/>
              <a:sym typeface="Calibri"/>
            </a:endParaRPr>
          </a:p>
        </p:txBody>
      </p:sp>
      <p:sp>
        <p:nvSpPr>
          <p:cNvPr id="926" name="Google Shape;926;p23"/>
          <p:cNvSpPr/>
          <p:nvPr/>
        </p:nvSpPr>
        <p:spPr>
          <a:xfrm>
            <a:off x="6299225" y="7334250"/>
            <a:ext cx="7920633"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3"/>
          <p:cNvSpPr/>
          <p:nvPr/>
        </p:nvSpPr>
        <p:spPr>
          <a:xfrm>
            <a:off x="6480200" y="7477125"/>
            <a:ext cx="7796302"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Verify past employment on archived company pages</a:t>
            </a:r>
            <a:endParaRPr b="0" i="0" sz="1800" u="none" cap="none" strike="noStrike">
              <a:solidFill>
                <a:schemeClr val="dk1"/>
              </a:solidFill>
              <a:latin typeface="Calibri"/>
              <a:ea typeface="Calibri"/>
              <a:cs typeface="Calibri"/>
              <a:sym typeface="Calibri"/>
            </a:endParaRPr>
          </a:p>
        </p:txBody>
      </p:sp>
      <p:sp>
        <p:nvSpPr>
          <p:cNvPr id="928" name="Google Shape;928;p23"/>
          <p:cNvSpPr/>
          <p:nvPr/>
        </p:nvSpPr>
        <p:spPr>
          <a:xfrm>
            <a:off x="14219858" y="7334250"/>
            <a:ext cx="3110880"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23"/>
          <p:cNvSpPr/>
          <p:nvPr/>
        </p:nvSpPr>
        <p:spPr>
          <a:xfrm>
            <a:off x="14400833" y="7477125"/>
            <a:ext cx="2842256"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Free</a:t>
            </a:r>
            <a:endParaRPr b="0" i="0" sz="1800" u="none" cap="none" strike="noStrike">
              <a:solidFill>
                <a:schemeClr val="dk1"/>
              </a:solidFill>
              <a:latin typeface="Calibri"/>
              <a:ea typeface="Calibri"/>
              <a:cs typeface="Calibri"/>
              <a:sym typeface="Calibri"/>
            </a:endParaRPr>
          </a:p>
        </p:txBody>
      </p:sp>
      <p:sp>
        <p:nvSpPr>
          <p:cNvPr id="930" name="Google Shape;930;p23"/>
          <p:cNvSpPr/>
          <p:nvPr/>
        </p:nvSpPr>
        <p:spPr>
          <a:xfrm>
            <a:off x="957263" y="8005763"/>
            <a:ext cx="16373475" cy="671513"/>
          </a:xfrm>
          <a:prstGeom prst="rect">
            <a:avLst/>
          </a:prstGeom>
          <a:solidFill>
            <a:srgbClr val="0D11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23"/>
          <p:cNvSpPr/>
          <p:nvPr/>
        </p:nvSpPr>
        <p:spPr>
          <a:xfrm>
            <a:off x="957263" y="8005763"/>
            <a:ext cx="2023095"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23"/>
          <p:cNvSpPr/>
          <p:nvPr/>
        </p:nvSpPr>
        <p:spPr>
          <a:xfrm>
            <a:off x="1138238" y="8148638"/>
            <a:ext cx="1737345"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Breach</a:t>
            </a:r>
            <a:endParaRPr b="0" i="0" sz="1800" u="none" cap="none" strike="noStrike">
              <a:solidFill>
                <a:schemeClr val="dk1"/>
              </a:solidFill>
              <a:latin typeface="Calibri"/>
              <a:ea typeface="Calibri"/>
              <a:cs typeface="Calibri"/>
              <a:sym typeface="Calibri"/>
            </a:endParaRPr>
          </a:p>
        </p:txBody>
      </p:sp>
      <p:sp>
        <p:nvSpPr>
          <p:cNvPr id="933" name="Google Shape;933;p23"/>
          <p:cNvSpPr/>
          <p:nvPr/>
        </p:nvSpPr>
        <p:spPr>
          <a:xfrm>
            <a:off x="2980358" y="8005763"/>
            <a:ext cx="3318867"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23"/>
          <p:cNvSpPr/>
          <p:nvPr/>
        </p:nvSpPr>
        <p:spPr>
          <a:xfrm>
            <a:off x="3161333" y="8148638"/>
            <a:ext cx="3056483"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Have I Been Pwned</a:t>
            </a:r>
            <a:endParaRPr b="0" i="0" sz="1800" u="none" cap="none" strike="noStrike">
              <a:solidFill>
                <a:schemeClr val="dk1"/>
              </a:solidFill>
              <a:latin typeface="Calibri"/>
              <a:ea typeface="Calibri"/>
              <a:cs typeface="Calibri"/>
              <a:sym typeface="Calibri"/>
            </a:endParaRPr>
          </a:p>
        </p:txBody>
      </p:sp>
      <p:sp>
        <p:nvSpPr>
          <p:cNvPr id="935" name="Google Shape;935;p23"/>
          <p:cNvSpPr/>
          <p:nvPr/>
        </p:nvSpPr>
        <p:spPr>
          <a:xfrm>
            <a:off x="6299225" y="8005763"/>
            <a:ext cx="7920633"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23"/>
          <p:cNvSpPr/>
          <p:nvPr/>
        </p:nvSpPr>
        <p:spPr>
          <a:xfrm>
            <a:off x="6480200" y="8148638"/>
            <a:ext cx="7796302"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2B+ emails · shows registrations via breach dates</a:t>
            </a:r>
            <a:endParaRPr b="0" i="0" sz="1800" u="none" cap="none" strike="noStrike">
              <a:solidFill>
                <a:schemeClr val="dk1"/>
              </a:solidFill>
              <a:latin typeface="Calibri"/>
              <a:ea typeface="Calibri"/>
              <a:cs typeface="Calibri"/>
              <a:sym typeface="Calibri"/>
            </a:endParaRPr>
          </a:p>
        </p:txBody>
      </p:sp>
      <p:sp>
        <p:nvSpPr>
          <p:cNvPr id="937" name="Google Shape;937;p23"/>
          <p:cNvSpPr/>
          <p:nvPr/>
        </p:nvSpPr>
        <p:spPr>
          <a:xfrm>
            <a:off x="14219858" y="8005763"/>
            <a:ext cx="3110880"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23"/>
          <p:cNvSpPr/>
          <p:nvPr/>
        </p:nvSpPr>
        <p:spPr>
          <a:xfrm>
            <a:off x="14400833" y="8148638"/>
            <a:ext cx="2842256"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Free</a:t>
            </a:r>
            <a:endParaRPr b="0" i="0" sz="1800" u="none" cap="none" strike="noStrike">
              <a:solidFill>
                <a:schemeClr val="dk1"/>
              </a:solidFill>
              <a:latin typeface="Calibri"/>
              <a:ea typeface="Calibri"/>
              <a:cs typeface="Calibri"/>
              <a:sym typeface="Calibri"/>
            </a:endParaRPr>
          </a:p>
        </p:txBody>
      </p:sp>
      <p:sp>
        <p:nvSpPr>
          <p:cNvPr id="939" name="Google Shape;939;p23"/>
          <p:cNvSpPr/>
          <p:nvPr/>
        </p:nvSpPr>
        <p:spPr>
          <a:xfrm>
            <a:off x="957263" y="8677275"/>
            <a:ext cx="16373475" cy="671513"/>
          </a:xfrm>
          <a:prstGeom prst="rect">
            <a:avLst/>
          </a:prstGeom>
          <a:solidFill>
            <a:srgbClr val="0B0E1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23"/>
          <p:cNvSpPr/>
          <p:nvPr/>
        </p:nvSpPr>
        <p:spPr>
          <a:xfrm>
            <a:off x="957263" y="8677275"/>
            <a:ext cx="2023095"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23"/>
          <p:cNvSpPr/>
          <p:nvPr/>
        </p:nvSpPr>
        <p:spPr>
          <a:xfrm>
            <a:off x="1138238" y="8820150"/>
            <a:ext cx="1737345"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969696"/>
              </a:buClr>
              <a:buSzPts val="1800"/>
              <a:buFont typeface="Arial"/>
              <a:buNone/>
            </a:pPr>
            <a:r>
              <a:rPr b="0" i="0" lang="en-US" sz="1800" u="none" cap="none" strike="noStrike">
                <a:solidFill>
                  <a:srgbClr val="969696"/>
                </a:solidFill>
                <a:latin typeface="Arial"/>
                <a:ea typeface="Arial"/>
                <a:cs typeface="Arial"/>
                <a:sym typeface="Arial"/>
              </a:rPr>
              <a:t>Username</a:t>
            </a:r>
            <a:endParaRPr b="0" i="0" sz="1800" u="none" cap="none" strike="noStrike">
              <a:solidFill>
                <a:schemeClr val="dk1"/>
              </a:solidFill>
              <a:latin typeface="Calibri"/>
              <a:ea typeface="Calibri"/>
              <a:cs typeface="Calibri"/>
              <a:sym typeface="Calibri"/>
            </a:endParaRPr>
          </a:p>
        </p:txBody>
      </p:sp>
      <p:sp>
        <p:nvSpPr>
          <p:cNvPr id="942" name="Google Shape;942;p23"/>
          <p:cNvSpPr/>
          <p:nvPr/>
        </p:nvSpPr>
        <p:spPr>
          <a:xfrm>
            <a:off x="2980358" y="8677275"/>
            <a:ext cx="3318867"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23"/>
          <p:cNvSpPr/>
          <p:nvPr/>
        </p:nvSpPr>
        <p:spPr>
          <a:xfrm>
            <a:off x="3161333" y="8820150"/>
            <a:ext cx="3056483"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Maigret / Sherlock</a:t>
            </a:r>
            <a:endParaRPr b="0" i="0" sz="1800" u="none" cap="none" strike="noStrike">
              <a:solidFill>
                <a:schemeClr val="dk1"/>
              </a:solidFill>
              <a:latin typeface="Calibri"/>
              <a:ea typeface="Calibri"/>
              <a:cs typeface="Calibri"/>
              <a:sym typeface="Calibri"/>
            </a:endParaRPr>
          </a:p>
        </p:txBody>
      </p:sp>
      <p:sp>
        <p:nvSpPr>
          <p:cNvPr id="944" name="Google Shape;944;p23"/>
          <p:cNvSpPr/>
          <p:nvPr/>
        </p:nvSpPr>
        <p:spPr>
          <a:xfrm>
            <a:off x="6299225" y="8677275"/>
            <a:ext cx="7920633"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23"/>
          <p:cNvSpPr/>
          <p:nvPr/>
        </p:nvSpPr>
        <p:spPr>
          <a:xfrm>
            <a:off x="6480200" y="8820150"/>
            <a:ext cx="7796302"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3,000+ sites · ~30% false positives - always verify</a:t>
            </a:r>
            <a:endParaRPr b="0" i="0" sz="1800" u="none" cap="none" strike="noStrike">
              <a:solidFill>
                <a:schemeClr val="dk1"/>
              </a:solidFill>
              <a:latin typeface="Calibri"/>
              <a:ea typeface="Calibri"/>
              <a:cs typeface="Calibri"/>
              <a:sym typeface="Calibri"/>
            </a:endParaRPr>
          </a:p>
        </p:txBody>
      </p:sp>
      <p:sp>
        <p:nvSpPr>
          <p:cNvPr id="946" name="Google Shape;946;p23"/>
          <p:cNvSpPr/>
          <p:nvPr/>
        </p:nvSpPr>
        <p:spPr>
          <a:xfrm>
            <a:off x="14219858" y="8677275"/>
            <a:ext cx="3110880" cy="671513"/>
          </a:xfrm>
          <a:prstGeom prst="rect">
            <a:avLst/>
          </a:prstGeom>
          <a:noFill/>
          <a:ln cap="flat" cmpd="sng" w="9525">
            <a:solidFill>
              <a:srgbClr val="2430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23"/>
          <p:cNvSpPr/>
          <p:nvPr/>
        </p:nvSpPr>
        <p:spPr>
          <a:xfrm>
            <a:off x="14400833" y="8820150"/>
            <a:ext cx="2842256" cy="423863"/>
          </a:xfrm>
          <a:prstGeom prst="rect">
            <a:avLst/>
          </a:prstGeom>
          <a:noFill/>
          <a:ln>
            <a:noFill/>
          </a:ln>
        </p:spPr>
        <p:txBody>
          <a:bodyPr anchorCtr="0" anchor="ctr" bIns="25400" lIns="25400" spcFirstLastPara="1" rIns="25400" wrap="square" tIns="25400">
            <a:normAutofit/>
          </a:bodyPr>
          <a:lstStyle/>
          <a:p>
            <a:pPr indent="0" lvl="0" marL="0" marR="0" rtl="0" algn="l">
              <a:spcBef>
                <a:spcPts val="0"/>
              </a:spcBef>
              <a:spcAft>
                <a:spcPts val="0"/>
              </a:spcAft>
              <a:buClr>
                <a:srgbClr val="C8C8C8"/>
              </a:buClr>
              <a:buSzPts val="1800"/>
              <a:buFont typeface="Arial"/>
              <a:buNone/>
            </a:pPr>
            <a:r>
              <a:rPr b="0" i="0" lang="en-US" sz="1800" u="none" cap="none" strike="noStrike">
                <a:solidFill>
                  <a:srgbClr val="C8C8C8"/>
                </a:solidFill>
                <a:latin typeface="Arial"/>
                <a:ea typeface="Arial"/>
                <a:cs typeface="Arial"/>
                <a:sym typeface="Arial"/>
              </a:rPr>
              <a:t>Free</a:t>
            </a:r>
            <a:endParaRPr b="0" i="0" sz="1800" u="none" cap="none" strike="noStrike">
              <a:solidFill>
                <a:schemeClr val="dk1"/>
              </a:solidFill>
              <a:latin typeface="Calibri"/>
              <a:ea typeface="Calibri"/>
              <a:cs typeface="Calibri"/>
              <a:sym typeface="Calibri"/>
            </a:endParaRPr>
          </a:p>
        </p:txBody>
      </p:sp>
      <p:sp>
        <p:nvSpPr>
          <p:cNvPr id="948" name="Google Shape;948;p23"/>
          <p:cNvSpPr/>
          <p:nvPr/>
        </p:nvSpPr>
        <p:spPr>
          <a:xfrm>
            <a:off x="952500" y="9486900"/>
            <a:ext cx="2664559" cy="266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1200"/>
              <a:buFont typeface="Arial"/>
              <a:buNone/>
            </a:pPr>
            <a:r>
              <a:rPr b="0" i="0" lang="en-US" sz="1200" u="none" cap="none" strike="noStrike">
                <a:solidFill>
                  <a:srgbClr val="E31E24"/>
                </a:solidFill>
                <a:latin typeface="Arial"/>
                <a:ea typeface="Arial"/>
                <a:cs typeface="Arial"/>
                <a:sym typeface="Arial"/>
              </a:rPr>
              <a:t>⚠ CAD shown; vendors bill in USD.</a:t>
            </a:r>
            <a:endParaRPr b="0" i="0" sz="1200" u="none" cap="none" strike="noStrike">
              <a:solidFill>
                <a:schemeClr val="dk1"/>
              </a:solidFill>
              <a:latin typeface="Calibri"/>
              <a:ea typeface="Calibri"/>
              <a:cs typeface="Calibri"/>
              <a:sym typeface="Calibri"/>
            </a:endParaRPr>
          </a:p>
        </p:txBody>
      </p:sp>
      <p:sp>
        <p:nvSpPr>
          <p:cNvPr id="949" name="Google Shape;949;p23"/>
          <p:cNvSpPr/>
          <p:nvPr/>
        </p:nvSpPr>
        <p:spPr>
          <a:xfrm>
            <a:off x="3603427" y="9486900"/>
            <a:ext cx="3431791" cy="26670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E31E24"/>
              </a:buClr>
              <a:buSzPts val="1200"/>
              <a:buFont typeface="Arial"/>
              <a:buNone/>
            </a:pPr>
            <a:r>
              <a:rPr b="0" i="0" lang="en-US" sz="1200" u="none" cap="none" strike="noStrike">
                <a:solidFill>
                  <a:srgbClr val="E31E24"/>
                </a:solidFill>
                <a:latin typeface="Arial"/>
                <a:ea typeface="Arial"/>
                <a:cs typeface="Arial"/>
                <a:sym typeface="Arial"/>
              </a:rPr>
              <a:t>⚠ Pipl: enterprise-only. Clearview: police only.</a:t>
            </a:r>
            <a:endParaRPr b="0" i="0" sz="1200" u="none" cap="none" strike="noStrike">
              <a:solidFill>
                <a:schemeClr val="dk1"/>
              </a:solidFill>
              <a:latin typeface="Calibri"/>
              <a:ea typeface="Calibri"/>
              <a:cs typeface="Calibri"/>
              <a:sym typeface="Calibri"/>
            </a:endParaRPr>
          </a:p>
        </p:txBody>
      </p:sp>
      <p:pic>
        <p:nvPicPr>
          <p:cNvPr descr="preencoded.png" id="950" name="Google Shape;950;p23"/>
          <p:cNvPicPr preferRelativeResize="0"/>
          <p:nvPr/>
        </p:nvPicPr>
        <p:blipFill rotWithShape="1">
          <a:blip r:embed="rId3">
            <a:alphaModFix/>
          </a:blip>
          <a:srcRect b="0" l="0" r="0" t="0"/>
          <a:stretch/>
        </p:blipFill>
        <p:spPr>
          <a:xfrm>
            <a:off x="16621869" y="9703594"/>
            <a:ext cx="342900" cy="297656"/>
          </a:xfrm>
          <a:prstGeom prst="rect">
            <a:avLst/>
          </a:prstGeom>
          <a:noFill/>
          <a:ln>
            <a:noFill/>
          </a:ln>
        </p:spPr>
      </p:pic>
      <p:sp>
        <p:nvSpPr>
          <p:cNvPr id="951" name="Google Shape;951;p23"/>
          <p:cNvSpPr/>
          <p:nvPr/>
        </p:nvSpPr>
        <p:spPr>
          <a:xfrm>
            <a:off x="17060019" y="9709547"/>
            <a:ext cx="35168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1950"/>
              <a:buFont typeface="Arial"/>
              <a:buNone/>
            </a:pPr>
            <a:r>
              <a:rPr b="1" i="0" lang="en-US" sz="1950" u="none" cap="none" strike="noStrike">
                <a:solidFill>
                  <a:srgbClr val="FFFFFF"/>
                </a:solidFill>
                <a:latin typeface="Arial"/>
                <a:ea typeface="Arial"/>
                <a:cs typeface="Arial"/>
                <a:sym typeface="Arial"/>
              </a:rPr>
              <a:t>23</a:t>
            </a:r>
            <a:endParaRPr b="0" i="0" sz="195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56" name="Shape 956"/>
        <p:cNvGrpSpPr/>
        <p:nvPr/>
      </p:nvGrpSpPr>
      <p:grpSpPr>
        <a:xfrm>
          <a:off x="0" y="0"/>
          <a:ext cx="0" cy="0"/>
          <a:chOff x="0" y="0"/>
          <a:chExt cx="0" cy="0"/>
        </a:xfrm>
      </p:grpSpPr>
      <p:sp>
        <p:nvSpPr>
          <p:cNvPr id="957" name="Google Shape;957;p24"/>
          <p:cNvSpPr/>
          <p:nvPr/>
        </p:nvSpPr>
        <p:spPr>
          <a:xfrm>
            <a:off x="0" y="0"/>
            <a:ext cx="18288000" cy="10287000"/>
          </a:xfrm>
          <a:prstGeom prst="rect">
            <a:avLst/>
          </a:prstGeom>
          <a:gradFill>
            <a:gsLst>
              <a:gs pos="0">
                <a:srgbClr val="FFFFFF">
                  <a:alpha val="7059"/>
                </a:srgbClr>
              </a:gs>
              <a:gs pos="100000">
                <a:srgbClr val="FFFFFF">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24"/>
          <p:cNvSpPr/>
          <p:nvPr/>
        </p:nvSpPr>
        <p:spPr>
          <a:xfrm>
            <a:off x="7048504" y="3362325"/>
            <a:ext cx="4190918" cy="1752600"/>
          </a:xfrm>
          <a:prstGeom prst="rect">
            <a:avLst/>
          </a:prstGeom>
          <a:noFill/>
          <a:ln>
            <a:noFill/>
          </a:ln>
        </p:spPr>
        <p:txBody>
          <a:bodyPr anchorCtr="0" anchor="t" bIns="25400" lIns="25400" spcFirstLastPara="1" rIns="25400" wrap="square" tIns="25400">
            <a:normAutofit/>
          </a:bodyPr>
          <a:lstStyle/>
          <a:p>
            <a:pPr indent="0" lvl="0" marL="0" marR="0" rtl="0" algn="ctr">
              <a:lnSpc>
                <a:spcPct val="86957"/>
              </a:lnSpc>
              <a:spcBef>
                <a:spcPts val="0"/>
              </a:spcBef>
              <a:spcAft>
                <a:spcPts val="0"/>
              </a:spcAft>
              <a:buClr>
                <a:srgbClr val="36CDFF"/>
              </a:buClr>
              <a:buSzPts val="13500"/>
              <a:buFont typeface="Arial"/>
              <a:buNone/>
            </a:pPr>
            <a:r>
              <a:rPr b="1" i="0" lang="en-US" sz="13500" u="none" cap="none" strike="noStrike">
                <a:solidFill>
                  <a:srgbClr val="36CDFF"/>
                </a:solidFill>
                <a:latin typeface="Arial"/>
                <a:ea typeface="Arial"/>
                <a:cs typeface="Arial"/>
                <a:sym typeface="Arial"/>
              </a:rPr>
              <a:t>Q&amp;A</a:t>
            </a:r>
            <a:endParaRPr b="0" i="0" sz="13500" u="none" cap="none" strike="noStrike">
              <a:solidFill>
                <a:schemeClr val="dk1"/>
              </a:solidFill>
              <a:latin typeface="Calibri"/>
              <a:ea typeface="Calibri"/>
              <a:cs typeface="Calibri"/>
              <a:sym typeface="Calibri"/>
            </a:endParaRPr>
          </a:p>
        </p:txBody>
      </p:sp>
      <p:sp>
        <p:nvSpPr>
          <p:cNvPr id="959" name="Google Shape;959;p24"/>
          <p:cNvSpPr/>
          <p:nvPr/>
        </p:nvSpPr>
        <p:spPr>
          <a:xfrm>
            <a:off x="7573275" y="5381625"/>
            <a:ext cx="3141449" cy="357188"/>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C8C8C8"/>
              </a:buClr>
              <a:buSzPts val="2175"/>
              <a:buFont typeface="Arial"/>
              <a:buNone/>
            </a:pPr>
            <a:r>
              <a:rPr b="0" i="0" lang="en-US" sz="2175" u="none" cap="none" strike="noStrike">
                <a:solidFill>
                  <a:srgbClr val="C8C8C8"/>
                </a:solidFill>
                <a:latin typeface="Arial"/>
                <a:ea typeface="Arial"/>
                <a:cs typeface="Arial"/>
                <a:sym typeface="Arial"/>
              </a:rPr>
              <a:t>Thank you for listening.</a:t>
            </a:r>
            <a:endParaRPr b="0" i="0" sz="2175" u="none" cap="none" strike="noStrike">
              <a:solidFill>
                <a:schemeClr val="dk1"/>
              </a:solidFill>
              <a:latin typeface="Calibri"/>
              <a:ea typeface="Calibri"/>
              <a:cs typeface="Calibri"/>
              <a:sym typeface="Calibri"/>
            </a:endParaRPr>
          </a:p>
        </p:txBody>
      </p:sp>
      <p:sp>
        <p:nvSpPr>
          <p:cNvPr id="960" name="Google Shape;960;p24"/>
          <p:cNvSpPr/>
          <p:nvPr/>
        </p:nvSpPr>
        <p:spPr>
          <a:xfrm>
            <a:off x="6414715" y="6310313"/>
            <a:ext cx="28575" cy="614363"/>
          </a:xfrm>
          <a:prstGeom prst="rect">
            <a:avLst/>
          </a:prstGeom>
          <a:solidFill>
            <a:srgbClr val="36CD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24"/>
          <p:cNvSpPr/>
          <p:nvPr/>
        </p:nvSpPr>
        <p:spPr>
          <a:xfrm>
            <a:off x="6633790" y="6310313"/>
            <a:ext cx="2467861" cy="3667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250"/>
              <a:buFont typeface="Arial"/>
              <a:buNone/>
            </a:pPr>
            <a:r>
              <a:rPr b="1" i="0" lang="en-US" sz="2250" u="none" cap="none" strike="noStrike">
                <a:solidFill>
                  <a:srgbClr val="FFFFFF"/>
                </a:solidFill>
                <a:latin typeface="Arial"/>
                <a:ea typeface="Arial"/>
                <a:cs typeface="Arial"/>
                <a:sym typeface="Arial"/>
              </a:rPr>
              <a:t>RISHI</a:t>
            </a:r>
            <a:endParaRPr b="0" i="0" sz="2250" u="none" cap="none" strike="noStrike">
              <a:solidFill>
                <a:schemeClr val="dk1"/>
              </a:solidFill>
              <a:latin typeface="Calibri"/>
              <a:ea typeface="Calibri"/>
              <a:cs typeface="Calibri"/>
              <a:sym typeface="Calibri"/>
            </a:endParaRPr>
          </a:p>
        </p:txBody>
      </p:sp>
      <p:sp>
        <p:nvSpPr>
          <p:cNvPr id="962" name="Google Shape;962;p24"/>
          <p:cNvSpPr/>
          <p:nvPr/>
        </p:nvSpPr>
        <p:spPr>
          <a:xfrm>
            <a:off x="6633790" y="6638925"/>
            <a:ext cx="246786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950"/>
              <a:buFont typeface="Arial"/>
              <a:buNone/>
            </a:pPr>
            <a:r>
              <a:rPr b="0" i="0" lang="en-US" sz="1950" u="none" cap="none" strike="noStrike">
                <a:solidFill>
                  <a:srgbClr val="969696"/>
                </a:solidFill>
                <a:latin typeface="Arial"/>
                <a:ea typeface="Arial"/>
                <a:cs typeface="Arial"/>
                <a:sym typeface="Arial"/>
              </a:rPr>
              <a:t>Security Researcher</a:t>
            </a:r>
            <a:endParaRPr b="0" i="0" sz="1950" u="none" cap="none" strike="noStrike">
              <a:solidFill>
                <a:schemeClr val="dk1"/>
              </a:solidFill>
              <a:latin typeface="Calibri"/>
              <a:ea typeface="Calibri"/>
              <a:cs typeface="Calibri"/>
              <a:sym typeface="Calibri"/>
            </a:endParaRPr>
          </a:p>
        </p:txBody>
      </p:sp>
      <p:sp>
        <p:nvSpPr>
          <p:cNvPr id="963" name="Google Shape;963;p24"/>
          <p:cNvSpPr/>
          <p:nvPr/>
        </p:nvSpPr>
        <p:spPr>
          <a:xfrm>
            <a:off x="9410700" y="6310313"/>
            <a:ext cx="28575" cy="614363"/>
          </a:xfrm>
          <a:prstGeom prst="rect">
            <a:avLst/>
          </a:prstGeom>
          <a:solidFill>
            <a:srgbClr val="FD7E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24"/>
          <p:cNvSpPr/>
          <p:nvPr/>
        </p:nvSpPr>
        <p:spPr>
          <a:xfrm>
            <a:off x="9629775" y="6310313"/>
            <a:ext cx="2467861" cy="366713"/>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FFFFFF"/>
              </a:buClr>
              <a:buSzPts val="2250"/>
              <a:buFont typeface="Arial"/>
              <a:buNone/>
            </a:pPr>
            <a:r>
              <a:rPr b="1" i="0" lang="en-US" sz="2250" u="none" cap="none" strike="noStrike">
                <a:solidFill>
                  <a:srgbClr val="FFFFFF"/>
                </a:solidFill>
                <a:latin typeface="Arial"/>
                <a:ea typeface="Arial"/>
                <a:cs typeface="Arial"/>
                <a:sym typeface="Arial"/>
              </a:rPr>
              <a:t>MICHAEL</a:t>
            </a:r>
            <a:endParaRPr b="0" i="0" sz="2250" u="none" cap="none" strike="noStrike">
              <a:solidFill>
                <a:schemeClr val="dk1"/>
              </a:solidFill>
              <a:latin typeface="Calibri"/>
              <a:ea typeface="Calibri"/>
              <a:cs typeface="Calibri"/>
              <a:sym typeface="Calibri"/>
            </a:endParaRPr>
          </a:p>
        </p:txBody>
      </p:sp>
      <p:sp>
        <p:nvSpPr>
          <p:cNvPr id="965" name="Google Shape;965;p24"/>
          <p:cNvSpPr/>
          <p:nvPr/>
        </p:nvSpPr>
        <p:spPr>
          <a:xfrm>
            <a:off x="9629775" y="6638925"/>
            <a:ext cx="2467861" cy="323850"/>
          </a:xfrm>
          <a:prstGeom prst="rect">
            <a:avLst/>
          </a:prstGeom>
          <a:noFill/>
          <a:ln>
            <a:noFill/>
          </a:ln>
        </p:spPr>
        <p:txBody>
          <a:bodyPr anchorCtr="0" anchor="t" bIns="25400" lIns="25400" spcFirstLastPara="1" rIns="25400" wrap="square" tIns="25400">
            <a:normAutofit/>
          </a:bodyPr>
          <a:lstStyle/>
          <a:p>
            <a:pPr indent="0" lvl="0" marL="0" marR="0" rtl="0" algn="l">
              <a:spcBef>
                <a:spcPts val="0"/>
              </a:spcBef>
              <a:spcAft>
                <a:spcPts val="0"/>
              </a:spcAft>
              <a:buClr>
                <a:srgbClr val="969696"/>
              </a:buClr>
              <a:buSzPts val="1950"/>
              <a:buFont typeface="Arial"/>
              <a:buNone/>
            </a:pPr>
            <a:r>
              <a:rPr b="0" i="0" lang="en-US" sz="1950" u="none" cap="none" strike="noStrike">
                <a:solidFill>
                  <a:srgbClr val="969696"/>
                </a:solidFill>
                <a:latin typeface="Arial"/>
                <a:ea typeface="Arial"/>
                <a:cs typeface="Arial"/>
                <a:sym typeface="Arial"/>
              </a:rPr>
              <a:t>Security Researcher</a:t>
            </a:r>
            <a:endParaRPr b="0" i="0" sz="1950" u="none" cap="none" strike="noStrike">
              <a:solidFill>
                <a:schemeClr val="dk1"/>
              </a:solidFill>
              <a:latin typeface="Calibri"/>
              <a:ea typeface="Calibri"/>
              <a:cs typeface="Calibri"/>
              <a:sym typeface="Calibri"/>
            </a:endParaRPr>
          </a:p>
        </p:txBody>
      </p:sp>
      <p:pic>
        <p:nvPicPr>
          <p:cNvPr descr="preencoded.png" id="966" name="Google Shape;966;p24"/>
          <p:cNvPicPr preferRelativeResize="0"/>
          <p:nvPr/>
        </p:nvPicPr>
        <p:blipFill rotWithShape="1">
          <a:blip r:embed="rId3">
            <a:alphaModFix/>
          </a:blip>
          <a:srcRect b="0" l="0" r="0" t="0"/>
          <a:stretch/>
        </p:blipFill>
        <p:spPr>
          <a:xfrm>
            <a:off x="6825109" y="9455944"/>
            <a:ext cx="342900" cy="297656"/>
          </a:xfrm>
          <a:prstGeom prst="rect">
            <a:avLst/>
          </a:prstGeom>
          <a:noFill/>
          <a:ln>
            <a:noFill/>
          </a:ln>
        </p:spPr>
      </p:pic>
      <p:sp>
        <p:nvSpPr>
          <p:cNvPr id="967" name="Google Shape;967;p24"/>
          <p:cNvSpPr/>
          <p:nvPr/>
        </p:nvSpPr>
        <p:spPr>
          <a:xfrm>
            <a:off x="7073280" y="9490472"/>
            <a:ext cx="4598640" cy="266700"/>
          </a:xfrm>
          <a:prstGeom prst="rect">
            <a:avLst/>
          </a:prstGeom>
          <a:noFill/>
          <a:ln>
            <a:noFill/>
          </a:ln>
        </p:spPr>
        <p:txBody>
          <a:bodyPr anchorCtr="0" anchor="t" bIns="25400" lIns="25400" spcFirstLastPara="1" rIns="25400" wrap="square" tIns="25400">
            <a:normAutofit/>
          </a:bodyPr>
          <a:lstStyle/>
          <a:p>
            <a:pPr indent="0" lvl="0" marL="0" marR="0" rtl="0" algn="ctr">
              <a:spcBef>
                <a:spcPts val="0"/>
              </a:spcBef>
              <a:spcAft>
                <a:spcPts val="0"/>
              </a:spcAft>
              <a:buClr>
                <a:srgbClr val="C8C8C8"/>
              </a:buClr>
              <a:buSzPts val="1575"/>
              <a:buFont typeface="Arial"/>
              <a:buNone/>
            </a:pPr>
            <a:r>
              <a:rPr b="1" i="0" lang="en-US" sz="1575" u="none" cap="none" strike="noStrike">
                <a:solidFill>
                  <a:srgbClr val="C8C8C8"/>
                </a:solidFill>
                <a:latin typeface="Arial"/>
                <a:ea typeface="Arial"/>
                <a:cs typeface="Arial"/>
                <a:sym typeface="Arial"/>
              </a:rPr>
              <a:t>SECTOR 2026 · TORONTO, CANADA</a:t>
            </a:r>
            <a:endParaRPr b="0" i="0" sz="1575"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2026-09-22T10:09:23Z</dcterms:created>
  <dc:creator>PptxGenJS</dc:creator>
</cp:coreProperties>
</file>